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339" r:id="rId4"/>
    <p:sldId id="258" r:id="rId5"/>
    <p:sldId id="259" r:id="rId6"/>
    <p:sldId id="260" r:id="rId7"/>
    <p:sldId id="261" r:id="rId8"/>
    <p:sldId id="262" r:id="rId9"/>
    <p:sldId id="263" r:id="rId10"/>
    <p:sldId id="284" r:id="rId11"/>
    <p:sldId id="285" r:id="rId12"/>
    <p:sldId id="286" r:id="rId13"/>
    <p:sldId id="287" r:id="rId14"/>
    <p:sldId id="361" r:id="rId15"/>
    <p:sldId id="362" r:id="rId16"/>
    <p:sldId id="288" r:id="rId17"/>
    <p:sldId id="290" r:id="rId18"/>
    <p:sldId id="291" r:id="rId19"/>
    <p:sldId id="292" r:id="rId20"/>
    <p:sldId id="293" r:id="rId21"/>
    <p:sldId id="289" r:id="rId22"/>
    <p:sldId id="294" r:id="rId23"/>
    <p:sldId id="29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275" r:id="rId42"/>
    <p:sldId id="276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277" r:id="rId54"/>
    <p:sldId id="278" r:id="rId55"/>
    <p:sldId id="279" r:id="rId56"/>
    <p:sldId id="280" r:id="rId57"/>
    <p:sldId id="281" r:id="rId58"/>
    <p:sldId id="282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283" r:id="rId10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6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8" roundtripDataSignature="AMtx7misKw/KnSPk1VsjVD2wP/AF5mL+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na branzuela" initials="rb" lastIdx="1" clrIdx="0">
    <p:extLst>
      <p:ext uri="{19B8F6BF-5375-455C-9EA6-DF929625EA0E}">
        <p15:presenceInfo xmlns="" xmlns:p15="http://schemas.microsoft.com/office/powerpoint/2012/main" userId="8e4528ec61472c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 snapToGrid="0">
      <p:cViewPr>
        <p:scale>
          <a:sx n="105" d="100"/>
          <a:sy n="105" d="100"/>
        </p:scale>
        <p:origin x="-354" y="-72"/>
      </p:cViewPr>
      <p:guideLst>
        <p:guide orient="horz" pos="161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00:56:31.406" idx="1">
    <p:pos x="10" y="10"/>
    <p:text/>
    <p:extLst>
      <p:ext uri="{C676402C-5697-4E1C-873F-D02D1690AC5C}">
        <p15:threadingInfo xmlns=""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9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34607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970081943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970081943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自定义版式">
  <p:cSld name="自定义版式"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9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2" name="Google Shape;12;p29"/>
          <p:cNvGrpSpPr/>
          <p:nvPr/>
        </p:nvGrpSpPr>
        <p:grpSpPr>
          <a:xfrm>
            <a:off x="-4" y="4463"/>
            <a:ext cx="971089" cy="5134583"/>
            <a:chOff x="-4" y="4463"/>
            <a:chExt cx="971089" cy="5134583"/>
          </a:xfrm>
        </p:grpSpPr>
        <p:pic>
          <p:nvPicPr>
            <p:cNvPr id="13" name="Google Shape;13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85" y="4463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063" y="966508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16" y="1885304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4" y="2847349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85" y="3806731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7369" y="4766114"/>
              <a:ext cx="963716" cy="3729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19;p29"/>
          <p:cNvGrpSpPr/>
          <p:nvPr/>
        </p:nvGrpSpPr>
        <p:grpSpPr>
          <a:xfrm>
            <a:off x="894869" y="4463"/>
            <a:ext cx="971090" cy="5134583"/>
            <a:chOff x="894869" y="4463"/>
            <a:chExt cx="971090" cy="5134583"/>
          </a:xfrm>
        </p:grpSpPr>
        <p:pic>
          <p:nvPicPr>
            <p:cNvPr id="20" name="Google Shape;20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00860" y="4463"/>
              <a:ext cx="963715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8939" y="966508"/>
              <a:ext cx="963715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6792" y="1885304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4869" y="2847349"/>
              <a:ext cx="963715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00860" y="3806731"/>
              <a:ext cx="963715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902244" y="4766114"/>
              <a:ext cx="963715" cy="3729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oogle Shape;26;p29"/>
          <p:cNvGrpSpPr/>
          <p:nvPr/>
        </p:nvGrpSpPr>
        <p:grpSpPr>
          <a:xfrm>
            <a:off x="1789745" y="4450"/>
            <a:ext cx="971089" cy="5134584"/>
            <a:chOff x="1789745" y="4450"/>
            <a:chExt cx="971089" cy="5134584"/>
          </a:xfrm>
        </p:grpSpPr>
        <p:pic>
          <p:nvPicPr>
            <p:cNvPr id="27" name="Google Shape;27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95735" y="4450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93812" y="966495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91666" y="1885290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89745" y="2847336"/>
              <a:ext cx="963715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95735" y="3806719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1797119" y="4766101"/>
              <a:ext cx="963715" cy="372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Google Shape;33;p29"/>
          <p:cNvGrpSpPr/>
          <p:nvPr/>
        </p:nvGrpSpPr>
        <p:grpSpPr>
          <a:xfrm>
            <a:off x="2684620" y="4450"/>
            <a:ext cx="971088" cy="5134584"/>
            <a:chOff x="2684620" y="4450"/>
            <a:chExt cx="971088" cy="5134584"/>
          </a:xfrm>
        </p:grpSpPr>
        <p:pic>
          <p:nvPicPr>
            <p:cNvPr id="34" name="Google Shape;34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690610" y="4450"/>
              <a:ext cx="963715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688688" y="966495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686541" y="1885290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684620" y="2847336"/>
              <a:ext cx="963715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690610" y="3806719"/>
              <a:ext cx="963715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2691994" y="4766101"/>
              <a:ext cx="963714" cy="372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oogle Shape;40;p29"/>
          <p:cNvGrpSpPr/>
          <p:nvPr/>
        </p:nvGrpSpPr>
        <p:grpSpPr>
          <a:xfrm>
            <a:off x="3579494" y="4475"/>
            <a:ext cx="971091" cy="5134585"/>
            <a:chOff x="3579494" y="4475"/>
            <a:chExt cx="971091" cy="5134585"/>
          </a:xfrm>
        </p:grpSpPr>
        <p:pic>
          <p:nvPicPr>
            <p:cNvPr id="41" name="Google Shape;41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85485" y="4475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83564" y="966520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81417" y="1885316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79494" y="2847361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85485" y="3806744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3586869" y="4766127"/>
              <a:ext cx="963716" cy="372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oogle Shape;47;p29"/>
          <p:cNvGrpSpPr/>
          <p:nvPr/>
        </p:nvGrpSpPr>
        <p:grpSpPr>
          <a:xfrm>
            <a:off x="4474370" y="4475"/>
            <a:ext cx="971090" cy="5134585"/>
            <a:chOff x="4474370" y="4475"/>
            <a:chExt cx="971090" cy="5134585"/>
          </a:xfrm>
        </p:grpSpPr>
        <p:pic>
          <p:nvPicPr>
            <p:cNvPr id="48" name="Google Shape;48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480360" y="4475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478438" y="966520"/>
              <a:ext cx="963715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476292" y="1885316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474370" y="2847361"/>
              <a:ext cx="963715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480360" y="3806744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4481744" y="4766127"/>
              <a:ext cx="963716" cy="372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oogle Shape;54;p29"/>
          <p:cNvGrpSpPr/>
          <p:nvPr/>
        </p:nvGrpSpPr>
        <p:grpSpPr>
          <a:xfrm>
            <a:off x="5369246" y="4463"/>
            <a:ext cx="971087" cy="5134583"/>
            <a:chOff x="5369246" y="4463"/>
            <a:chExt cx="971087" cy="5134583"/>
          </a:xfrm>
        </p:grpSpPr>
        <p:pic>
          <p:nvPicPr>
            <p:cNvPr id="55" name="Google Shape;55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75235" y="4463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73314" y="966508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71167" y="1885304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69246" y="2847349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75235" y="3806731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5376619" y="4766114"/>
              <a:ext cx="963714" cy="3729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29"/>
          <p:cNvGrpSpPr/>
          <p:nvPr/>
        </p:nvGrpSpPr>
        <p:grpSpPr>
          <a:xfrm>
            <a:off x="6264120" y="4463"/>
            <a:ext cx="971088" cy="5134583"/>
            <a:chOff x="6264120" y="4463"/>
            <a:chExt cx="971088" cy="5134583"/>
          </a:xfrm>
        </p:grpSpPr>
        <p:pic>
          <p:nvPicPr>
            <p:cNvPr id="62" name="Google Shape;62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270110" y="4463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268189" y="966508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266039" y="1885304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264120" y="2847349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270110" y="3806731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6271494" y="4766114"/>
              <a:ext cx="963714" cy="3729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29"/>
          <p:cNvGrpSpPr/>
          <p:nvPr/>
        </p:nvGrpSpPr>
        <p:grpSpPr>
          <a:xfrm>
            <a:off x="6966346" y="4463"/>
            <a:ext cx="971088" cy="5134583"/>
            <a:chOff x="6966346" y="4463"/>
            <a:chExt cx="971088" cy="5134583"/>
          </a:xfrm>
        </p:grpSpPr>
        <p:pic>
          <p:nvPicPr>
            <p:cNvPr id="69" name="Google Shape;69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972335" y="4463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970414" y="966508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968267" y="1885304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966346" y="2847349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972335" y="3806731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6973720" y="4766114"/>
              <a:ext cx="963714" cy="3729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29"/>
          <p:cNvGrpSpPr/>
          <p:nvPr/>
        </p:nvGrpSpPr>
        <p:grpSpPr>
          <a:xfrm>
            <a:off x="8172920" y="-11"/>
            <a:ext cx="971088" cy="5134582"/>
            <a:chOff x="8172920" y="-11"/>
            <a:chExt cx="971088" cy="5134582"/>
          </a:xfrm>
        </p:grpSpPr>
        <p:pic>
          <p:nvPicPr>
            <p:cNvPr id="76" name="Google Shape;76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78909" y="-11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76988" y="962033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74842" y="1880827"/>
              <a:ext cx="963716" cy="962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72920" y="2842874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78909" y="3802256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8180294" y="4761639"/>
              <a:ext cx="963714" cy="3729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Google Shape;82;p29"/>
          <p:cNvGrpSpPr/>
          <p:nvPr/>
        </p:nvGrpSpPr>
        <p:grpSpPr>
          <a:xfrm>
            <a:off x="7861220" y="4463"/>
            <a:ext cx="971087" cy="5134583"/>
            <a:chOff x="7861220" y="4463"/>
            <a:chExt cx="971087" cy="5134583"/>
          </a:xfrm>
        </p:grpSpPr>
        <p:pic>
          <p:nvPicPr>
            <p:cNvPr id="83" name="Google Shape;83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67210" y="4463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65289" y="966508"/>
              <a:ext cx="963714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63142" y="1885304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61220" y="2847349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67210" y="3806731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29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7868593" y="4766114"/>
              <a:ext cx="963714" cy="3729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9"/>
          <p:cNvSpPr/>
          <p:nvPr/>
        </p:nvSpPr>
        <p:spPr>
          <a:xfrm rot="-1314">
            <a:off x="1626300" y="941825"/>
            <a:ext cx="6280800" cy="3311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9"/>
          <p:cNvSpPr/>
          <p:nvPr/>
        </p:nvSpPr>
        <p:spPr>
          <a:xfrm rot="-850">
            <a:off x="829899" y="149"/>
            <a:ext cx="1213500" cy="5143200"/>
          </a:xfrm>
          <a:prstGeom prst="rect">
            <a:avLst/>
          </a:prstGeom>
          <a:solidFill>
            <a:srgbClr val="DAAFB0">
              <a:alpha val="6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body" idx="1"/>
          </p:nvPr>
        </p:nvSpPr>
        <p:spPr>
          <a:xfrm>
            <a:off x="2043400" y="3071865"/>
            <a:ext cx="5817900" cy="106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2043400" y="1001100"/>
            <a:ext cx="5817900" cy="196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71" name="Google Shape;271;p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4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本" type="vertTx">
  <p:cSld name="VERTICAL_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body" idx="1"/>
          </p:nvPr>
        </p:nvSpPr>
        <p:spPr>
          <a:xfrm rot="5400000">
            <a:off x="2863800" y="-1399625"/>
            <a:ext cx="3416400" cy="85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7" name="Google Shape;97;p30"/>
          <p:cNvSpPr/>
          <p:nvPr/>
        </p:nvSpPr>
        <p:spPr>
          <a:xfrm rot="-169350">
            <a:off x="494938" y="256271"/>
            <a:ext cx="8346524" cy="4623012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0"/>
          <p:cNvSpPr/>
          <p:nvPr/>
        </p:nvSpPr>
        <p:spPr>
          <a:xfrm>
            <a:off x="697270" y="312853"/>
            <a:ext cx="8347499" cy="4622700"/>
          </a:xfrm>
          <a:prstGeom prst="rect">
            <a:avLst/>
          </a:prstGeom>
          <a:noFill/>
          <a:ln w="22225" cap="flat" cmpd="sng">
            <a:solidFill>
              <a:srgbClr val="C48F7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30"/>
          <p:cNvGrpSpPr/>
          <p:nvPr/>
        </p:nvGrpSpPr>
        <p:grpSpPr>
          <a:xfrm>
            <a:off x="7777570" y="0"/>
            <a:ext cx="971089" cy="5134584"/>
            <a:chOff x="7777570" y="0"/>
            <a:chExt cx="971089" cy="5134584"/>
          </a:xfrm>
        </p:grpSpPr>
        <p:pic>
          <p:nvPicPr>
            <p:cNvPr id="100" name="Google Shape;100;p30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83560" y="0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30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81639" y="962045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0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79492" y="1880841"/>
              <a:ext cx="963716" cy="962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0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77570" y="2842886"/>
              <a:ext cx="963714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30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83560" y="3802268"/>
              <a:ext cx="963716" cy="9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30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7784943" y="4761651"/>
              <a:ext cx="963716" cy="3729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30"/>
          <p:cNvSpPr/>
          <p:nvPr/>
        </p:nvSpPr>
        <p:spPr>
          <a:xfrm rot="243188">
            <a:off x="957008" y="260081"/>
            <a:ext cx="7049931" cy="4821507"/>
          </a:xfrm>
          <a:prstGeom prst="rect">
            <a:avLst/>
          </a:prstGeom>
          <a:solidFill>
            <a:srgbClr val="DAAFB0">
              <a:alpha val="6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ctrTitle"/>
          </p:nvPr>
        </p:nvSpPr>
        <p:spPr>
          <a:xfrm>
            <a:off x="311707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30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自定义版式">
  <p:cSld name="自定义版式 2"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3" name="Google Shape;113;p31"/>
          <p:cNvSpPr/>
          <p:nvPr/>
        </p:nvSpPr>
        <p:spPr>
          <a:xfrm rot="-169824">
            <a:off x="213842" y="119636"/>
            <a:ext cx="8554135" cy="4751360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1"/>
          <p:cNvSpPr/>
          <p:nvPr/>
        </p:nvSpPr>
        <p:spPr>
          <a:xfrm>
            <a:off x="313854" y="87853"/>
            <a:ext cx="8659200" cy="4916400"/>
          </a:xfrm>
          <a:prstGeom prst="rect">
            <a:avLst/>
          </a:prstGeom>
          <a:noFill/>
          <a:ln w="22225" cap="flat" cmpd="sng">
            <a:solidFill>
              <a:srgbClr val="B2A08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1"/>
          <p:cNvGrpSpPr/>
          <p:nvPr/>
        </p:nvGrpSpPr>
        <p:grpSpPr>
          <a:xfrm>
            <a:off x="8197937" y="-22771"/>
            <a:ext cx="971091" cy="5144185"/>
            <a:chOff x="8197937" y="-22771"/>
            <a:chExt cx="971091" cy="5144185"/>
          </a:xfrm>
        </p:grpSpPr>
        <p:pic>
          <p:nvPicPr>
            <p:cNvPr id="116" name="Google Shape;116;p31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3928" y="-22771"/>
              <a:ext cx="963716" cy="963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31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2007" y="941073"/>
              <a:ext cx="963716" cy="96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31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99860" y="1861587"/>
              <a:ext cx="963716" cy="963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1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97937" y="2825431"/>
              <a:ext cx="963714" cy="96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31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3928" y="3786606"/>
              <a:ext cx="963716" cy="96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1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8205312" y="4747784"/>
              <a:ext cx="963716" cy="373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31"/>
          <p:cNvSpPr/>
          <p:nvPr/>
        </p:nvSpPr>
        <p:spPr>
          <a:xfrm>
            <a:off x="220445" y="176349"/>
            <a:ext cx="8463300" cy="4716600"/>
          </a:xfrm>
          <a:prstGeom prst="rect">
            <a:avLst/>
          </a:prstGeom>
          <a:solidFill>
            <a:srgbClr val="DAAFB0">
              <a:alpha val="6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1"/>
          <p:cNvSpPr/>
          <p:nvPr/>
        </p:nvSpPr>
        <p:spPr>
          <a:xfrm>
            <a:off x="511725" y="412301"/>
            <a:ext cx="7948799" cy="42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title"/>
          </p:nvPr>
        </p:nvSpPr>
        <p:spPr>
          <a:xfrm>
            <a:off x="607200" y="445025"/>
            <a:ext cx="7751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body" idx="1"/>
          </p:nvPr>
        </p:nvSpPr>
        <p:spPr>
          <a:xfrm>
            <a:off x="607200" y="1152475"/>
            <a:ext cx="77519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31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自定义版式">
  <p:cSld name="自定义版式 3"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0" name="Google Shape;130;p32"/>
          <p:cNvSpPr/>
          <p:nvPr/>
        </p:nvSpPr>
        <p:spPr>
          <a:xfrm rot="-169101">
            <a:off x="218411" y="141397"/>
            <a:ext cx="8554047" cy="4751959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2"/>
          <p:cNvSpPr/>
          <p:nvPr/>
        </p:nvSpPr>
        <p:spPr>
          <a:xfrm>
            <a:off x="318379" y="108615"/>
            <a:ext cx="8659200" cy="4919399"/>
          </a:xfrm>
          <a:prstGeom prst="rect">
            <a:avLst/>
          </a:prstGeom>
          <a:noFill/>
          <a:ln w="22225" cap="flat" cmpd="sng">
            <a:solidFill>
              <a:srgbClr val="B2A08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32"/>
          <p:cNvGrpSpPr/>
          <p:nvPr/>
        </p:nvGrpSpPr>
        <p:grpSpPr>
          <a:xfrm>
            <a:off x="8202463" y="-2052"/>
            <a:ext cx="971088" cy="5145557"/>
            <a:chOff x="8202463" y="-2052"/>
            <a:chExt cx="971088" cy="5145557"/>
          </a:xfrm>
        </p:grpSpPr>
        <p:pic>
          <p:nvPicPr>
            <p:cNvPr id="133" name="Google Shape;133;p32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8453" y="-2052"/>
              <a:ext cx="963714" cy="96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32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6532" y="962049"/>
              <a:ext cx="963714" cy="96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32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4384" y="1882808"/>
              <a:ext cx="963716" cy="96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32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2463" y="2846909"/>
              <a:ext cx="963714" cy="96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2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8453" y="3808342"/>
              <a:ext cx="963714" cy="96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2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8209837" y="4769775"/>
              <a:ext cx="963714" cy="3737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32"/>
          <p:cNvSpPr/>
          <p:nvPr/>
        </p:nvSpPr>
        <p:spPr>
          <a:xfrm>
            <a:off x="224970" y="197146"/>
            <a:ext cx="8463300" cy="4720497"/>
          </a:xfrm>
          <a:prstGeom prst="rect">
            <a:avLst/>
          </a:prstGeom>
          <a:solidFill>
            <a:srgbClr val="DAAFB0">
              <a:alpha val="6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593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32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自定义版式">
  <p:cSld name="自定义版式 4"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5" name="Google Shape;145;p33"/>
          <p:cNvSpPr/>
          <p:nvPr/>
        </p:nvSpPr>
        <p:spPr>
          <a:xfrm rot="-169824">
            <a:off x="213842" y="119636"/>
            <a:ext cx="8554135" cy="4751360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3"/>
          <p:cNvSpPr/>
          <p:nvPr/>
        </p:nvSpPr>
        <p:spPr>
          <a:xfrm>
            <a:off x="313854" y="87853"/>
            <a:ext cx="8659200" cy="4916400"/>
          </a:xfrm>
          <a:prstGeom prst="rect">
            <a:avLst/>
          </a:prstGeom>
          <a:noFill/>
          <a:ln w="22225" cap="flat" cmpd="sng">
            <a:solidFill>
              <a:srgbClr val="B2A08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33"/>
          <p:cNvGrpSpPr/>
          <p:nvPr/>
        </p:nvGrpSpPr>
        <p:grpSpPr>
          <a:xfrm>
            <a:off x="-11" y="-346"/>
            <a:ext cx="971089" cy="5144185"/>
            <a:chOff x="-11" y="-346"/>
            <a:chExt cx="971089" cy="5144185"/>
          </a:xfrm>
        </p:grpSpPr>
        <p:pic>
          <p:nvPicPr>
            <p:cNvPr id="148" name="Google Shape;148;p33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78" y="-346"/>
              <a:ext cx="963716" cy="963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33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056" y="963498"/>
              <a:ext cx="963716" cy="96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33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09" y="1884012"/>
              <a:ext cx="963716" cy="963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33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1" y="2847856"/>
              <a:ext cx="963716" cy="96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33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78" y="3809031"/>
              <a:ext cx="963716" cy="96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33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7362" y="4770209"/>
              <a:ext cx="963716" cy="373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33"/>
          <p:cNvSpPr/>
          <p:nvPr/>
        </p:nvSpPr>
        <p:spPr>
          <a:xfrm>
            <a:off x="220450" y="176350"/>
            <a:ext cx="8611800" cy="4716600"/>
          </a:xfrm>
          <a:prstGeom prst="rect">
            <a:avLst/>
          </a:prstGeom>
          <a:solidFill>
            <a:srgbClr val="DAAFB0">
              <a:alpha val="6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3"/>
          <p:cNvSpPr/>
          <p:nvPr/>
        </p:nvSpPr>
        <p:spPr>
          <a:xfrm>
            <a:off x="511725" y="412301"/>
            <a:ext cx="7948799" cy="42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971075" y="445025"/>
            <a:ext cx="748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971075" y="1152475"/>
            <a:ext cx="35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2"/>
          </p:nvPr>
        </p:nvSpPr>
        <p:spPr>
          <a:xfrm>
            <a:off x="4944699" y="1152475"/>
            <a:ext cx="351569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33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自定义版式">
  <p:cSld name="自定义版式 5"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63" name="Google Shape;163;p34"/>
          <p:cNvSpPr/>
          <p:nvPr/>
        </p:nvSpPr>
        <p:spPr>
          <a:xfrm rot="-169824">
            <a:off x="213842" y="119636"/>
            <a:ext cx="8554135" cy="4751360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4"/>
          <p:cNvSpPr/>
          <p:nvPr/>
        </p:nvSpPr>
        <p:spPr>
          <a:xfrm>
            <a:off x="313854" y="87853"/>
            <a:ext cx="8659200" cy="4916400"/>
          </a:xfrm>
          <a:prstGeom prst="rect">
            <a:avLst/>
          </a:prstGeom>
          <a:noFill/>
          <a:ln w="22225" cap="flat" cmpd="sng">
            <a:solidFill>
              <a:srgbClr val="B2A08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34"/>
          <p:cNvGrpSpPr/>
          <p:nvPr/>
        </p:nvGrpSpPr>
        <p:grpSpPr>
          <a:xfrm>
            <a:off x="8197937" y="-22771"/>
            <a:ext cx="971091" cy="5144185"/>
            <a:chOff x="8197937" y="-22771"/>
            <a:chExt cx="971091" cy="5144185"/>
          </a:xfrm>
        </p:grpSpPr>
        <p:pic>
          <p:nvPicPr>
            <p:cNvPr id="166" name="Google Shape;166;p34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3928" y="-22771"/>
              <a:ext cx="963716" cy="963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4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2007" y="941073"/>
              <a:ext cx="963716" cy="96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34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99860" y="1861587"/>
              <a:ext cx="963716" cy="963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4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97937" y="2825431"/>
              <a:ext cx="963714" cy="96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34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3928" y="3786606"/>
              <a:ext cx="963716" cy="96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34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8205312" y="4747784"/>
              <a:ext cx="963716" cy="373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34"/>
          <p:cNvSpPr/>
          <p:nvPr/>
        </p:nvSpPr>
        <p:spPr>
          <a:xfrm>
            <a:off x="220445" y="176349"/>
            <a:ext cx="8463300" cy="4716600"/>
          </a:xfrm>
          <a:prstGeom prst="rect">
            <a:avLst/>
          </a:prstGeom>
          <a:solidFill>
            <a:srgbClr val="DAAFB0">
              <a:alpha val="6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4"/>
          <p:cNvSpPr/>
          <p:nvPr/>
        </p:nvSpPr>
        <p:spPr>
          <a:xfrm>
            <a:off x="511725" y="412301"/>
            <a:ext cx="7948799" cy="42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511725" y="500200"/>
            <a:ext cx="79487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body" idx="1"/>
          </p:nvPr>
        </p:nvSpPr>
        <p:spPr>
          <a:xfrm>
            <a:off x="511725" y="1226925"/>
            <a:ext cx="233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body" idx="2"/>
          </p:nvPr>
        </p:nvSpPr>
        <p:spPr>
          <a:xfrm>
            <a:off x="3318098" y="1226925"/>
            <a:ext cx="23360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body" idx="3"/>
          </p:nvPr>
        </p:nvSpPr>
        <p:spPr>
          <a:xfrm>
            <a:off x="6124470" y="1226925"/>
            <a:ext cx="23360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自定义版式">
  <p:cSld name="自定义版式 6"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" name="Google Shape;183;p35"/>
          <p:cNvGrpSpPr/>
          <p:nvPr/>
        </p:nvGrpSpPr>
        <p:grpSpPr>
          <a:xfrm>
            <a:off x="-11" y="-1027"/>
            <a:ext cx="971089" cy="5145557"/>
            <a:chOff x="-11" y="-1027"/>
            <a:chExt cx="971089" cy="5145557"/>
          </a:xfrm>
        </p:grpSpPr>
        <p:pic>
          <p:nvPicPr>
            <p:cNvPr id="184" name="Google Shape;184;p35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78" y="-1027"/>
              <a:ext cx="963716" cy="96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5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056" y="963074"/>
              <a:ext cx="963716" cy="96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5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09" y="1883832"/>
              <a:ext cx="963716" cy="96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5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1" y="2847934"/>
              <a:ext cx="963716" cy="96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35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78" y="3809367"/>
              <a:ext cx="963716" cy="96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5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7362" y="4770800"/>
              <a:ext cx="963716" cy="3737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5"/>
          <p:cNvSpPr/>
          <p:nvPr/>
        </p:nvSpPr>
        <p:spPr>
          <a:xfrm>
            <a:off x="301170" y="197146"/>
            <a:ext cx="8463300" cy="4720497"/>
          </a:xfrm>
          <a:prstGeom prst="rect">
            <a:avLst/>
          </a:prstGeom>
          <a:solidFill>
            <a:srgbClr val="DAAFB0">
              <a:alpha val="6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5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自定义版式">
  <p:cSld name="自定义版式 7"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224970" y="197146"/>
            <a:ext cx="8463300" cy="4720497"/>
          </a:xfrm>
          <a:prstGeom prst="rect">
            <a:avLst/>
          </a:prstGeom>
          <a:solidFill>
            <a:srgbClr val="DAAFB0">
              <a:alpha val="6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36"/>
          <p:cNvGrpSpPr/>
          <p:nvPr/>
        </p:nvGrpSpPr>
        <p:grpSpPr>
          <a:xfrm>
            <a:off x="7951730" y="-20237"/>
            <a:ext cx="971090" cy="5183958"/>
            <a:chOff x="7951730" y="-20237"/>
            <a:chExt cx="971090" cy="5183958"/>
          </a:xfrm>
        </p:grpSpPr>
        <p:pic>
          <p:nvPicPr>
            <p:cNvPr id="196" name="Google Shape;196;p36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57720" y="-20237"/>
              <a:ext cx="963716" cy="971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6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55799" y="951059"/>
              <a:ext cx="963716" cy="971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6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53652" y="1878691"/>
              <a:ext cx="963716" cy="971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6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51730" y="2849987"/>
              <a:ext cx="963714" cy="971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6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57720" y="3818596"/>
              <a:ext cx="963716" cy="971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6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7959104" y="4787204"/>
              <a:ext cx="963716" cy="3765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36"/>
          <p:cNvSpPr/>
          <p:nvPr/>
        </p:nvSpPr>
        <p:spPr>
          <a:xfrm>
            <a:off x="434400" y="84250"/>
            <a:ext cx="7848299" cy="4426500"/>
          </a:xfrm>
          <a:prstGeom prst="rect">
            <a:avLst/>
          </a:prstGeom>
          <a:noFill/>
          <a:ln w="22225" cap="flat" cmpd="sng">
            <a:solidFill>
              <a:srgbClr val="C48F7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6"/>
          <p:cNvGrpSpPr/>
          <p:nvPr/>
        </p:nvGrpSpPr>
        <p:grpSpPr>
          <a:xfrm>
            <a:off x="5159386" y="1107269"/>
            <a:ext cx="3502880" cy="2928965"/>
            <a:chOff x="5159386" y="1107269"/>
            <a:chExt cx="3502880" cy="2928965"/>
          </a:xfrm>
        </p:grpSpPr>
        <p:grpSp>
          <p:nvGrpSpPr>
            <p:cNvPr id="205" name="Google Shape;205;p36"/>
            <p:cNvGrpSpPr/>
            <p:nvPr/>
          </p:nvGrpSpPr>
          <p:grpSpPr>
            <a:xfrm>
              <a:off x="5159386" y="1107269"/>
              <a:ext cx="3502880" cy="2928965"/>
              <a:chOff x="5159386" y="1107269"/>
              <a:chExt cx="3502880" cy="2928965"/>
            </a:xfrm>
          </p:grpSpPr>
          <p:grpSp>
            <p:nvGrpSpPr>
              <p:cNvPr id="206" name="Google Shape;206;p36"/>
              <p:cNvGrpSpPr/>
              <p:nvPr/>
            </p:nvGrpSpPr>
            <p:grpSpPr>
              <a:xfrm>
                <a:off x="6325574" y="3553975"/>
                <a:ext cx="1176584" cy="482259"/>
                <a:chOff x="6325574" y="3553975"/>
                <a:chExt cx="1176584" cy="482259"/>
              </a:xfrm>
            </p:grpSpPr>
            <p:sp>
              <p:nvSpPr>
                <p:cNvPr id="207" name="Google Shape;207;p36"/>
                <p:cNvSpPr/>
                <p:nvPr/>
              </p:nvSpPr>
              <p:spPr>
                <a:xfrm rot="10800000">
                  <a:off x="6325574" y="4009812"/>
                  <a:ext cx="1170545" cy="26422"/>
                </a:xfrm>
                <a:prstGeom prst="trapezoid">
                  <a:avLst>
                    <a:gd name="adj" fmla="val 138925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39215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6"/>
                <p:cNvSpPr/>
                <p:nvPr/>
              </p:nvSpPr>
              <p:spPr>
                <a:xfrm>
                  <a:off x="6438490" y="3553975"/>
                  <a:ext cx="944776" cy="377338"/>
                </a:xfrm>
                <a:prstGeom prst="trapezoid">
                  <a:avLst>
                    <a:gd name="adj" fmla="val 6157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39215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36"/>
                <p:cNvSpPr/>
                <p:nvPr/>
              </p:nvSpPr>
              <p:spPr>
                <a:xfrm>
                  <a:off x="6331613" y="3930368"/>
                  <a:ext cx="1170545" cy="82443"/>
                </a:xfrm>
                <a:prstGeom prst="trapezoid">
                  <a:avLst>
                    <a:gd name="adj" fmla="val 13513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39215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" name="Google Shape;210;p36"/>
              <p:cNvGrpSpPr/>
              <p:nvPr/>
            </p:nvGrpSpPr>
            <p:grpSpPr>
              <a:xfrm>
                <a:off x="5159386" y="1107269"/>
                <a:ext cx="3502880" cy="2446702"/>
                <a:chOff x="5159386" y="1107269"/>
                <a:chExt cx="3502880" cy="2446702"/>
              </a:xfrm>
            </p:grpSpPr>
            <p:sp>
              <p:nvSpPr>
                <p:cNvPr id="211" name="Google Shape;211;p36"/>
                <p:cNvSpPr/>
                <p:nvPr/>
              </p:nvSpPr>
              <p:spPr>
                <a:xfrm>
                  <a:off x="5159396" y="1107269"/>
                  <a:ext cx="3502870" cy="2446628"/>
                </a:xfrm>
                <a:prstGeom prst="roundRect">
                  <a:avLst>
                    <a:gd name="adj" fmla="val 3375"/>
                  </a:avLst>
                </a:prstGeom>
                <a:solidFill>
                  <a:srgbClr val="262626"/>
                </a:solidFill>
                <a:ln w="12700" cap="flat" cmpd="sng">
                  <a:solidFill>
                    <a:srgbClr val="393536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39215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6"/>
                <p:cNvSpPr/>
                <p:nvPr/>
              </p:nvSpPr>
              <p:spPr>
                <a:xfrm rot="10800000">
                  <a:off x="5159386" y="3282331"/>
                  <a:ext cx="3502870" cy="271640"/>
                </a:xfrm>
                <a:prstGeom prst="round2SameRect">
                  <a:avLst>
                    <a:gd name="adj1" fmla="val 19064"/>
                    <a:gd name="adj2" fmla="val 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C6CFD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3" name="Google Shape;213;p36"/>
            <p:cNvSpPr/>
            <p:nvPr/>
          </p:nvSpPr>
          <p:spPr>
            <a:xfrm>
              <a:off x="6824117" y="1156529"/>
              <a:ext cx="86659" cy="8672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607200" y="1233175"/>
            <a:ext cx="3703499" cy="148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607200" y="2803074"/>
            <a:ext cx="3703499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6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自定义版式">
  <p:cSld name="自定义版式 9"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41" name="Google Shape;241;p38"/>
          <p:cNvSpPr/>
          <p:nvPr/>
        </p:nvSpPr>
        <p:spPr>
          <a:xfrm rot="-169101">
            <a:off x="218411" y="141397"/>
            <a:ext cx="8554047" cy="4751959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/>
          <p:nvPr/>
        </p:nvSpPr>
        <p:spPr>
          <a:xfrm>
            <a:off x="318379" y="108615"/>
            <a:ext cx="8659200" cy="4919399"/>
          </a:xfrm>
          <a:prstGeom prst="rect">
            <a:avLst/>
          </a:prstGeom>
          <a:noFill/>
          <a:ln w="22225" cap="flat" cmpd="sng">
            <a:solidFill>
              <a:srgbClr val="B2A08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38"/>
          <p:cNvGrpSpPr/>
          <p:nvPr/>
        </p:nvGrpSpPr>
        <p:grpSpPr>
          <a:xfrm>
            <a:off x="8202463" y="-2052"/>
            <a:ext cx="971088" cy="5145557"/>
            <a:chOff x="8202463" y="-2052"/>
            <a:chExt cx="971088" cy="5145557"/>
          </a:xfrm>
        </p:grpSpPr>
        <p:pic>
          <p:nvPicPr>
            <p:cNvPr id="244" name="Google Shape;244;p38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8453" y="-2052"/>
              <a:ext cx="963714" cy="96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8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6532" y="962049"/>
              <a:ext cx="963714" cy="96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8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4384" y="1882808"/>
              <a:ext cx="963716" cy="96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8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2463" y="2846909"/>
              <a:ext cx="963714" cy="96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8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8453" y="3808342"/>
              <a:ext cx="963714" cy="96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8" descr="Imagen que contiene suelo, exterior, niño, semilla de sésamo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b="61234"/>
            <a:stretch/>
          </p:blipFill>
          <p:spPr>
            <a:xfrm>
              <a:off x="8209837" y="4769775"/>
              <a:ext cx="963714" cy="3737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38"/>
          <p:cNvSpPr/>
          <p:nvPr/>
        </p:nvSpPr>
        <p:spPr>
          <a:xfrm>
            <a:off x="224970" y="197146"/>
            <a:ext cx="8463300" cy="4720497"/>
          </a:xfrm>
          <a:prstGeom prst="rect">
            <a:avLst/>
          </a:prstGeom>
          <a:solidFill>
            <a:srgbClr val="DAAFB0">
              <a:alpha val="6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1"/>
          </p:nvPr>
        </p:nvSpPr>
        <p:spPr>
          <a:xfrm>
            <a:off x="311700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38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28"/>
          <p:cNvSpPr/>
          <p:nvPr/>
        </p:nvSpPr>
        <p:spPr>
          <a:xfrm>
            <a:off x="0" y="4875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rlow Condensed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mailto:biradshane@gmail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tuples.asp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hyperlink" Target="https://www.w3schools.com/python/python_dictionaries.asp" TargetMode="External"/><Relationship Id="rId4" Type="http://schemas.openxmlformats.org/officeDocument/2006/relationships/hyperlink" Target="https://www.w3schools.com/python/python_sets.as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lists.asp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hyperlink" Target="https://www.w3schools.com/python/python_dictionaries.asp" TargetMode="External"/><Relationship Id="rId4" Type="http://schemas.openxmlformats.org/officeDocument/2006/relationships/hyperlink" Target="https://www.w3schools.com/python/python_sets.asp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098" y="323806"/>
            <a:ext cx="8408019" cy="461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-635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"/>
          <p:cNvSpPr txBox="1">
            <a:spLocks noGrp="1"/>
          </p:cNvSpPr>
          <p:nvPr>
            <p:ph type="title"/>
          </p:nvPr>
        </p:nvSpPr>
        <p:spPr>
          <a:xfrm>
            <a:off x="1755645" y="1039771"/>
            <a:ext cx="6738744" cy="271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Times New Roman"/>
              <a:buNone/>
            </a:pPr>
            <a:r>
              <a:rPr lang="en-US" sz="7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7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7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br>
              <a:rPr lang="en-US" sz="7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7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br>
              <a:rPr lang="en-US" sz="7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9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28381" y="420173"/>
            <a:ext cx="8147736" cy="429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"/>
          <p:cNvSpPr/>
          <p:nvPr/>
        </p:nvSpPr>
        <p:spPr>
          <a:xfrm>
            <a:off x="-628004" y="768456"/>
            <a:ext cx="82671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Times New Roman"/>
              <a:buNone/>
            </a:pPr>
            <a:r>
              <a:rPr lang="en-US" sz="7200" dirty="0">
                <a:latin typeface="Times New Roman"/>
                <a:ea typeface="Times New Roman"/>
                <a:cs typeface="Times New Roman"/>
                <a:sym typeface="Times New Roman"/>
              </a:rPr>
              <a:t>MY</a:t>
            </a:r>
            <a:endParaRPr sz="7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Times New Roman"/>
              <a:buNone/>
            </a:pPr>
            <a:r>
              <a:rPr lang="en-US" sz="7200" dirty="0">
                <a:latin typeface="Times New Roman"/>
                <a:ea typeface="Times New Roman"/>
                <a:cs typeface="Times New Roman"/>
                <a:sym typeface="Times New Roman"/>
              </a:rPr>
              <a:t> JOURNAL</a:t>
            </a:r>
            <a:r>
              <a:rPr lang="en-US" sz="7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Times New Roman"/>
              <a:buNone/>
            </a:pPr>
            <a:r>
              <a:rPr lang="en-US" sz="7200" dirty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7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endParaRPr sz="7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1"/>
          <p:cNvSpPr/>
          <p:nvPr/>
        </p:nvSpPr>
        <p:spPr>
          <a:xfrm>
            <a:off x="6762233" y="4079550"/>
            <a:ext cx="1732156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Rounded"/>
              <a:buNone/>
            </a:pPr>
            <a:endParaRPr sz="24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08" name="Google Shape;30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9931" y="-625037"/>
            <a:ext cx="2790202" cy="416222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"/>
          <p:cNvSpPr/>
          <p:nvPr/>
        </p:nvSpPr>
        <p:spPr>
          <a:xfrm>
            <a:off x="6626883" y="961736"/>
            <a:ext cx="17618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Quattrocento Sans"/>
              <a:buNone/>
            </a:pPr>
            <a:r>
              <a:rPr lang="en-US" sz="2800" b="1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沈愛希</a:t>
            </a:r>
            <a:endParaRPr sz="28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0" name="Google Shape;310;p1"/>
          <p:cNvSpPr/>
          <p:nvPr/>
        </p:nvSpPr>
        <p:spPr>
          <a:xfrm>
            <a:off x="6621776" y="1779451"/>
            <a:ext cx="19077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SHANE ASHLY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G. BIRAD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" y="0"/>
            <a:ext cx="1571624" cy="15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90870">
            <a:off x="-363939" y="3390817"/>
            <a:ext cx="3288648" cy="2748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34EBB61-56F3-2A05-C27E-BAA2C6EAF1C9}"/>
              </a:ext>
            </a:extLst>
          </p:cNvPr>
          <p:cNvSpPr txBox="1"/>
          <p:nvPr/>
        </p:nvSpPr>
        <p:spPr>
          <a:xfrm>
            <a:off x="974857" y="318632"/>
            <a:ext cx="779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SYNTAX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92DDCC7-23BF-584A-8E03-39FFF5AF3EE7}"/>
              </a:ext>
            </a:extLst>
          </p:cNvPr>
          <p:cNvSpPr txBox="1"/>
          <p:nvPr/>
        </p:nvSpPr>
        <p:spPr>
          <a:xfrm>
            <a:off x="974856" y="1194697"/>
            <a:ext cx="779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Execute python syntax</a:t>
            </a:r>
          </a:p>
          <a:p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we learned in the previous page, Python syntax can be executed by writing directly in the Command Line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FC5B106-A6EA-4B90-11C6-4672BAD9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33" y="2515145"/>
            <a:ext cx="3400900" cy="743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B7B2A2-649A-469A-3E02-1A0D5ED5EDC7}"/>
              </a:ext>
            </a:extLst>
          </p:cNvPr>
          <p:cNvSpPr txBox="1"/>
          <p:nvPr/>
        </p:nvSpPr>
        <p:spPr>
          <a:xfrm>
            <a:off x="1262023" y="3378318"/>
            <a:ext cx="75041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by creating a python file on the server, using the 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extension, and running it in the     Command Line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9F1AA69-EFDC-F5F7-75E0-29BC7D8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33" y="4145200"/>
            <a:ext cx="40963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740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271" y="601793"/>
            <a:ext cx="58983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Keyword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Arguments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can also send arguments with the 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key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= 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syntax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way the order of the arguments does not matter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82" y="3059773"/>
            <a:ext cx="55621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5564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8589" y="298765"/>
            <a:ext cx="4662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PYTHON LAMBDA</a:t>
            </a:r>
            <a:endParaRPr lang="en-PH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1920" y="1130409"/>
            <a:ext cx="7776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 lambda function is a small anonymous function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 lambda function can take any number of arguments, but can only have one expression.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9028" y="2315077"/>
            <a:ext cx="1091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u="sng" dirty="0">
                <a:latin typeface="Times New Roman" pitchFamily="18" charset="0"/>
                <a:cs typeface="Times New Roman" pitchFamily="18" charset="0"/>
              </a:rPr>
              <a:t>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9028" y="2808526"/>
            <a:ext cx="2749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600" dirty="0">
                <a:latin typeface="Times New Roman" pitchFamily="18" charset="0"/>
                <a:cs typeface="Times New Roman" pitchFamily="18" charset="0"/>
              </a:rPr>
              <a:t>lambda arguments</a:t>
            </a:r>
            <a:r>
              <a:rPr lang="en-PH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PH" sz="1600" dirty="0">
                <a:latin typeface="Times New Roman" pitchFamily="18" charset="0"/>
                <a:cs typeface="Times New Roman" pitchFamily="18" charset="0"/>
              </a:rPr>
              <a:t>: expression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29028" y="3427405"/>
            <a:ext cx="3698342" cy="65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6654" rIns="0" bIns="6665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Add 10 to argument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, and return the result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83" y="2399168"/>
            <a:ext cx="3636500" cy="207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2293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3170" y="489474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u="sng" dirty="0">
                <a:latin typeface="Times New Roman" pitchFamily="18" charset="0"/>
                <a:cs typeface="Times New Roman" pitchFamily="18" charset="0"/>
              </a:rPr>
              <a:t>Why Use Lambda Functions</a:t>
            </a:r>
            <a:r>
              <a:rPr lang="en-PH" sz="1800" b="1" u="sng" dirty="0">
                <a:latin typeface="Times New Roman" pitchFamily="18" charset="0"/>
                <a:cs typeface="Times New Roman" pitchFamily="18" charset="0"/>
              </a:rPr>
              <a:t>?</a:t>
            </a:r>
            <a:endParaRPr lang="en-PH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5128" y="1308700"/>
            <a:ext cx="7807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power of lambda is better shown when you use them as an anonymous function inside another function.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Say you have a function definition that takes one argument, and that argument will be multiplied with an unknown number: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73" y="2659425"/>
            <a:ext cx="3418060" cy="85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08673" y="3808481"/>
            <a:ext cx="3643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Use that function definition to make a function that always doubles the number you send in</a:t>
            </a:r>
            <a:r>
              <a:rPr lang="en-US" dirty="0"/>
              <a:t>:</a:t>
            </a:r>
            <a:endParaRPr lang="en-PH" dirty="0"/>
          </a:p>
        </p:txBody>
      </p:sp>
      <p:sp>
        <p:nvSpPr>
          <p:cNvPr id="5" name="Rectangle 4"/>
          <p:cNvSpPr/>
          <p:nvPr/>
        </p:nvSpPr>
        <p:spPr>
          <a:xfrm>
            <a:off x="5851172" y="23859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8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PH" sz="18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23" y="2800518"/>
            <a:ext cx="3463374" cy="201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088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1148" y="878281"/>
            <a:ext cx="7903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Or, use the same function definition to make a function that always 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triples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 the number you send in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1476" y="2123594"/>
            <a:ext cx="1396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PH" sz="2000" b="1" i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PH" sz="20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698" y="2055298"/>
            <a:ext cx="4753068" cy="243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045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989" y="1106028"/>
            <a:ext cx="7731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Or, use the same function definition to make both functions, in the same program: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05920" y="2417861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i="1" dirty="0">
                <a:latin typeface="Times New Roman" pitchFamily="18" charset="0"/>
                <a:cs typeface="Times New Roman" pitchFamily="18" charset="0"/>
              </a:rPr>
              <a:t>Example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92" y="2000815"/>
            <a:ext cx="4997511" cy="248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2536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7"/>
          <p:cNvSpPr txBox="1">
            <a:spLocks noGrp="1"/>
          </p:cNvSpPr>
          <p:nvPr>
            <p:ph type="title"/>
          </p:nvPr>
        </p:nvSpPr>
        <p:spPr>
          <a:xfrm>
            <a:off x="505118" y="435281"/>
            <a:ext cx="4386549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0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0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CHINESE NAME: </a:t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 err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沈愛希</a:t>
            </a: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ID:</a:t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4110E205</a:t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ENGLISH NAME: </a:t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Shane Ashly G. </a:t>
            </a:r>
            <a:r>
              <a:rPr lang="en-US" sz="1600" b="0" i="0" u="none" strike="noStrike" cap="none" dirty="0" err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Birad</a:t>
            </a: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NICKNAME: </a:t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Shane</a:t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 </a:t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sng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biradshane@gmail.com</a:t>
            </a: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https://github.com/4110E205/cs2022.git</a:t>
            </a:r>
            <a:br>
              <a:rPr lang="en-US" sz="16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3" name="Google Shape;55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684" y="193288"/>
            <a:ext cx="4399840" cy="476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BC17B42-8CA3-D55F-6895-CFA1FDDC41A7}"/>
              </a:ext>
            </a:extLst>
          </p:cNvPr>
          <p:cNvSpPr txBox="1"/>
          <p:nvPr/>
        </p:nvSpPr>
        <p:spPr>
          <a:xfrm>
            <a:off x="720460" y="755643"/>
            <a:ext cx="3693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Indentation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58FA46D-AB64-37F2-5267-ACFF6F015CC3}"/>
              </a:ext>
            </a:extLst>
          </p:cNvPr>
          <p:cNvSpPr txBox="1"/>
          <p:nvPr/>
        </p:nvSpPr>
        <p:spPr>
          <a:xfrm>
            <a:off x="434566" y="1801556"/>
            <a:ext cx="774213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Indentation refers to the spaces at the beginning of a code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in other programming languages the indentation in code is for readability only, the indentation in Python is very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uses indentation to indicate a block of code.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105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9E9AC86-6610-9A0C-CF41-AB583F00FB8F}"/>
              </a:ext>
            </a:extLst>
          </p:cNvPr>
          <p:cNvSpPr txBox="1"/>
          <p:nvPr/>
        </p:nvSpPr>
        <p:spPr>
          <a:xfrm>
            <a:off x="608527" y="512378"/>
            <a:ext cx="254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405DD1D-8DC4-BEF8-8B15-E162F0DA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7" y="1257388"/>
            <a:ext cx="4677428" cy="1277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6B1A896-4758-8B9C-6DB9-0F030C1E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359" y="2957183"/>
            <a:ext cx="3719082" cy="1641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603D1B4-F274-7672-76C8-F8925023F144}"/>
              </a:ext>
            </a:extLst>
          </p:cNvPr>
          <p:cNvSpPr txBox="1"/>
          <p:nvPr/>
        </p:nvSpPr>
        <p:spPr>
          <a:xfrm>
            <a:off x="608527" y="2767403"/>
            <a:ext cx="351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will give you an error if you skip the indentation: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163ACC-EBC6-5DA8-3D12-0A6862F1CABA}"/>
              </a:ext>
            </a:extLst>
          </p:cNvPr>
          <p:cNvSpPr txBox="1"/>
          <p:nvPr/>
        </p:nvSpPr>
        <p:spPr>
          <a:xfrm>
            <a:off x="1707889" y="3765852"/>
            <a:ext cx="24787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Error: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195D2445-28F7-D3C5-EFC8-DD3BAC72EA87}"/>
              </a:ext>
            </a:extLst>
          </p:cNvPr>
          <p:cNvCxnSpPr>
            <a:cxnSpLocks/>
          </p:cNvCxnSpPr>
          <p:nvPr/>
        </p:nvCxnSpPr>
        <p:spPr>
          <a:xfrm flipV="1">
            <a:off x="2947241" y="3777993"/>
            <a:ext cx="1654027" cy="387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62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702AB0D-001D-5790-DC96-59C5CB50DC6F}"/>
              </a:ext>
            </a:extLst>
          </p:cNvPr>
          <p:cNvSpPr txBox="1"/>
          <p:nvPr/>
        </p:nvSpPr>
        <p:spPr>
          <a:xfrm>
            <a:off x="631011" y="1231795"/>
            <a:ext cx="788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Comments can be used to explain Python code.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Comments can be used to make the code more readable.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Comments can be used to prevent execution when testing code.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05C0A5C-A0A6-CFB9-AC28-E5240AB42255}"/>
              </a:ext>
            </a:extLst>
          </p:cNvPr>
          <p:cNvSpPr txBox="1"/>
          <p:nvPr/>
        </p:nvSpPr>
        <p:spPr>
          <a:xfrm>
            <a:off x="347622" y="425311"/>
            <a:ext cx="788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COMMENTS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7EF0A2-1983-3F52-2D8E-3BDBB6551EAF}"/>
              </a:ext>
            </a:extLst>
          </p:cNvPr>
          <p:cNvSpPr txBox="1"/>
          <p:nvPr/>
        </p:nvSpPr>
        <p:spPr>
          <a:xfrm>
            <a:off x="375380" y="2301338"/>
            <a:ext cx="45871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 a Comment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/>
            </a:r>
            <a:br>
              <a:rPr lang="en-US" b="0" i="0" u="sng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DBF518D-36D1-14AF-1E3D-55DFBFE6DB3C}"/>
              </a:ext>
            </a:extLst>
          </p:cNvPr>
          <p:cNvSpPr txBox="1"/>
          <p:nvPr/>
        </p:nvSpPr>
        <p:spPr>
          <a:xfrm>
            <a:off x="631011" y="2818632"/>
            <a:ext cx="7821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Comments starts with a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Python will ignore them: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8E1C51-CA20-1E34-74F9-FCB166A36A6F}"/>
              </a:ext>
            </a:extLst>
          </p:cNvPr>
          <p:cNvSpPr txBox="1"/>
          <p:nvPr/>
        </p:nvSpPr>
        <p:spPr>
          <a:xfrm>
            <a:off x="347622" y="3405523"/>
            <a:ext cx="4587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F60060D-F114-B9FE-F46D-55E1C823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65" y="3477471"/>
            <a:ext cx="3567545" cy="1321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7A2BEF5-40AB-14A8-1CFD-70ACA990E713}"/>
              </a:ext>
            </a:extLst>
          </p:cNvPr>
          <p:cNvSpPr/>
          <p:nvPr/>
        </p:nvSpPr>
        <p:spPr>
          <a:xfrm>
            <a:off x="2697858" y="3605578"/>
            <a:ext cx="188925" cy="241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DEF1A8-A6CC-F6F7-673A-483FA210D0AE}"/>
              </a:ext>
            </a:extLst>
          </p:cNvPr>
          <p:cNvSpPr/>
          <p:nvPr/>
        </p:nvSpPr>
        <p:spPr>
          <a:xfrm>
            <a:off x="2145565" y="3477471"/>
            <a:ext cx="3567545" cy="13212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1149" y="729129"/>
            <a:ext cx="756869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Comments can be placed at the end of a line, and Python will ignore the rest of the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line: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endParaRPr lang="en-US" sz="1800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     Example:</a:t>
            </a:r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6" y="2333623"/>
            <a:ext cx="4336564" cy="21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90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6826" y="835345"/>
            <a:ext cx="77950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 comment does not have to be text that explains the code, it can also be used to prevent Python from executing code:</a:t>
            </a:r>
            <a:endParaRPr lang="en-PH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8102" y="1974769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PH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09" y="2436434"/>
            <a:ext cx="4599159" cy="223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0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2A7B0DA-4BA0-F4FC-56E4-4FF10685400A}"/>
              </a:ext>
            </a:extLst>
          </p:cNvPr>
          <p:cNvSpPr txBox="1"/>
          <p:nvPr/>
        </p:nvSpPr>
        <p:spPr>
          <a:xfrm>
            <a:off x="967299" y="409316"/>
            <a:ext cx="7768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VARIABLES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2B63CF1-79ED-9EF5-F4F3-08B4495E3D89}"/>
              </a:ext>
            </a:extLst>
          </p:cNvPr>
          <p:cNvSpPr txBox="1"/>
          <p:nvPr/>
        </p:nvSpPr>
        <p:spPr>
          <a:xfrm>
            <a:off x="967299" y="1227530"/>
            <a:ext cx="776862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Variables are containers for storing data values.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 </a:t>
            </a:r>
            <a:r>
              <a:rPr lang="en-US" sz="1800" b="1" i="0" u="sng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</a:p>
          <a:p>
            <a:pPr marL="0" indent="0" algn="l">
              <a:buNone/>
            </a:pPr>
            <a:endParaRPr lang="en-US" sz="18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has no command for declaring a variable.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created the moment you first assign a value to it.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821D46F-BA7E-B0EB-8CA6-BA7DC52EA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07" y="3106766"/>
            <a:ext cx="3718040" cy="16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12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9F11A2A-D147-CBA6-4FAE-C75A0BD419ED}"/>
              </a:ext>
            </a:extLst>
          </p:cNvPr>
          <p:cNvSpPr txBox="1"/>
          <p:nvPr/>
        </p:nvSpPr>
        <p:spPr>
          <a:xfrm>
            <a:off x="1047359" y="563226"/>
            <a:ext cx="173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48916B9-E779-E80F-80C0-34B75F3C687B}"/>
              </a:ext>
            </a:extLst>
          </p:cNvPr>
          <p:cNvSpPr txBox="1"/>
          <p:nvPr/>
        </p:nvSpPr>
        <p:spPr>
          <a:xfrm>
            <a:off x="967297" y="1460590"/>
            <a:ext cx="7745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specify the data type of a variable, this can be done with casting.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70030EB-E69E-8131-836D-9237164099EE}"/>
              </a:ext>
            </a:extLst>
          </p:cNvPr>
          <p:cNvSpPr txBox="1"/>
          <p:nvPr/>
        </p:nvSpPr>
        <p:spPr>
          <a:xfrm>
            <a:off x="967297" y="2036018"/>
            <a:ext cx="7745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CC8603C-BCDC-FDFE-B72E-E7F86E5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71" y="2571750"/>
            <a:ext cx="4808822" cy="20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3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CB46E90-7743-08A1-2D64-CF06485B9551}"/>
              </a:ext>
            </a:extLst>
          </p:cNvPr>
          <p:cNvSpPr txBox="1"/>
          <p:nvPr/>
        </p:nvSpPr>
        <p:spPr>
          <a:xfrm>
            <a:off x="967299" y="585521"/>
            <a:ext cx="7813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the Type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7B459FC-62F5-A872-0F55-E5E0F3EA048B}"/>
              </a:ext>
            </a:extLst>
          </p:cNvPr>
          <p:cNvSpPr txBox="1"/>
          <p:nvPr/>
        </p:nvSpPr>
        <p:spPr>
          <a:xfrm>
            <a:off x="967299" y="1398050"/>
            <a:ext cx="7813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get the data type of a variable with the type() function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08C0901-ADD9-40DB-C24A-047A9335AD0E}"/>
              </a:ext>
            </a:extLst>
          </p:cNvPr>
          <p:cNvSpPr txBox="1"/>
          <p:nvPr/>
        </p:nvSpPr>
        <p:spPr>
          <a:xfrm>
            <a:off x="1050426" y="210297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FB71DCD-E2B6-9D31-6CAE-8EA59A56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58" y="2584570"/>
            <a:ext cx="4169573" cy="21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6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24A531-F6D8-92AA-51B8-22F7015D61E5}"/>
              </a:ext>
            </a:extLst>
          </p:cNvPr>
          <p:cNvSpPr txBox="1"/>
          <p:nvPr/>
        </p:nvSpPr>
        <p:spPr>
          <a:xfrm>
            <a:off x="963520" y="48621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or Double Quotes?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CD227AB-74F3-CBC0-D68D-BBB2D04D2375}"/>
              </a:ext>
            </a:extLst>
          </p:cNvPr>
          <p:cNvSpPr txBox="1"/>
          <p:nvPr/>
        </p:nvSpPr>
        <p:spPr>
          <a:xfrm>
            <a:off x="963518" y="1327497"/>
            <a:ext cx="7810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variables can be declared either by using single or double quotes: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AACF5D2-6633-7FAA-EB20-FF13765E37E7}"/>
              </a:ext>
            </a:extLst>
          </p:cNvPr>
          <p:cNvSpPr txBox="1"/>
          <p:nvPr/>
        </p:nvSpPr>
        <p:spPr>
          <a:xfrm>
            <a:off x="1061763" y="232845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D831D0D-D191-D26F-C6AB-BC9C6C49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79" y="2728562"/>
            <a:ext cx="4680065" cy="20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"/>
          <p:cNvSpPr txBox="1">
            <a:spLocks noGrp="1"/>
          </p:cNvSpPr>
          <p:nvPr>
            <p:ph type="ctrTitle"/>
          </p:nvPr>
        </p:nvSpPr>
        <p:spPr>
          <a:xfrm>
            <a:off x="400113" y="320739"/>
            <a:ext cx="85206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Garamond"/>
              <a:buNone/>
            </a:pPr>
            <a:r>
              <a:rPr lang="en-US" sz="4600" dirty="0"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AGENDA</a:t>
            </a:r>
            <a:r>
              <a:rPr lang="en-US" sz="4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:</a:t>
            </a:r>
            <a:endParaRPr sz="4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318" name="Google Shape;318;p2"/>
          <p:cNvSpPr txBox="1">
            <a:spLocks noGrp="1"/>
          </p:cNvSpPr>
          <p:nvPr>
            <p:ph type="subTitle" idx="1"/>
          </p:nvPr>
        </p:nvSpPr>
        <p:spPr>
          <a:xfrm>
            <a:off x="1086416" y="690682"/>
            <a:ext cx="6823807" cy="3843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Syntax</a:t>
            </a: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Python Comments</a:t>
            </a: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❖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Variables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❖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Input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utput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input(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print()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❖"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Python Data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ypes</a:t>
            </a: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❖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Numbers</a:t>
            </a: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❖"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Python Strings</a:t>
            </a:r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❖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Booleans</a:t>
            </a:r>
            <a:endParaRPr lang="en-US" sz="2000" b="0" i="0" u="none" strike="noStrike" cap="none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15000"/>
              </a:lnSpc>
              <a:buSzPts val="700"/>
            </a:pPr>
            <a:endParaRPr lang="en-US" altLang="zh-TW" sz="2000" dirty="0"/>
          </a:p>
          <a:p>
            <a:pPr marL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❖"/>
            </a:pP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2"/>
          <p:cNvPicPr preferRelativeResize="0"/>
          <p:nvPr/>
        </p:nvPicPr>
        <p:blipFill rotWithShape="1">
          <a:blip r:embed="rId3">
            <a:alphaModFix/>
          </a:blip>
          <a:srcRect l="7622" t="-2074" r="19106" b="17111"/>
          <a:stretch/>
        </p:blipFill>
        <p:spPr>
          <a:xfrm rot="20401319">
            <a:off x="7320486" y="3130244"/>
            <a:ext cx="1562975" cy="18004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3766CDD-EA32-3C22-A65C-8C9B47F3B36E}"/>
              </a:ext>
            </a:extLst>
          </p:cNvPr>
          <p:cNvSpPr txBox="1"/>
          <p:nvPr/>
        </p:nvSpPr>
        <p:spPr>
          <a:xfrm>
            <a:off x="1076876" y="45445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Case-Sensitive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58799A5-F20D-9CC2-A14B-129F6B4B7D47}"/>
              </a:ext>
            </a:extLst>
          </p:cNvPr>
          <p:cNvSpPr txBox="1"/>
          <p:nvPr/>
        </p:nvSpPr>
        <p:spPr>
          <a:xfrm>
            <a:off x="1144888" y="124038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names are case-sensitive.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5442341-5B3F-948C-E036-BF21E8F835E2}"/>
              </a:ext>
            </a:extLst>
          </p:cNvPr>
          <p:cNvSpPr txBox="1"/>
          <p:nvPr/>
        </p:nvSpPr>
        <p:spPr>
          <a:xfrm>
            <a:off x="1144888" y="235456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8343D62-CF6E-3DD9-4E90-A599A713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43" y="2539229"/>
            <a:ext cx="429239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C449FB5-3413-1573-7C4C-694B380B6389}"/>
              </a:ext>
            </a:extLst>
          </p:cNvPr>
          <p:cNvSpPr txBox="1"/>
          <p:nvPr/>
        </p:nvSpPr>
        <p:spPr>
          <a:xfrm>
            <a:off x="937071" y="353396"/>
            <a:ext cx="779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- Variable Names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7D7B63A-1E3E-8CAC-88FA-04C67A38D64F}"/>
              </a:ext>
            </a:extLst>
          </p:cNvPr>
          <p:cNvSpPr txBox="1"/>
          <p:nvPr/>
        </p:nvSpPr>
        <p:spPr>
          <a:xfrm>
            <a:off x="1035312" y="1201567"/>
            <a:ext cx="77988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 Names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variable can have a short name (like x and y) or a more descriptive name (age,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carname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total_volume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Rules for Python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variables:A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variable name must start with a letter or the underscore character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variable name cannot start with a number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variable name can only contain alpha-numeric characters and underscores (A-z, 0-9, and _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 names are case-sensitive (age, Age and AGE are three different variables)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8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5967E7-1B1E-1A4D-7ABB-0F887C624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03" y="1896814"/>
            <a:ext cx="2943461" cy="2722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92826CA-DA03-88A5-B4EA-2CD0B06DEFF9}"/>
              </a:ext>
            </a:extLst>
          </p:cNvPr>
          <p:cNvSpPr txBox="1"/>
          <p:nvPr/>
        </p:nvSpPr>
        <p:spPr>
          <a:xfrm>
            <a:off x="1001306" y="459603"/>
            <a:ext cx="3570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 variable names: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91ABD2-704B-38C9-0065-25E3D24AAFC6}"/>
              </a:ext>
            </a:extLst>
          </p:cNvPr>
          <p:cNvSpPr txBox="1"/>
          <p:nvPr/>
        </p:nvSpPr>
        <p:spPr>
          <a:xfrm>
            <a:off x="1212903" y="1352020"/>
            <a:ext cx="139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AD144E-1BD1-2059-4332-206A91B41D36}"/>
              </a:ext>
            </a:extLst>
          </p:cNvPr>
          <p:cNvSpPr txBox="1"/>
          <p:nvPr/>
        </p:nvSpPr>
        <p:spPr>
          <a:xfrm>
            <a:off x="4949850" y="459603"/>
            <a:ext cx="4080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Illegal variable names: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5ACF563-3254-23A0-8610-52F3D171E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57" y="1352020"/>
            <a:ext cx="1505843" cy="640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4E2B1B6-47BC-1017-CEE6-9AEA2937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112" y="2128917"/>
            <a:ext cx="4052737" cy="22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17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4ECFF2E-9B78-B8B4-AB96-2F5DCA4E6D09}"/>
              </a:ext>
            </a:extLst>
          </p:cNvPr>
          <p:cNvSpPr txBox="1"/>
          <p:nvPr/>
        </p:nvSpPr>
        <p:spPr>
          <a:xfrm>
            <a:off x="952184" y="280281"/>
            <a:ext cx="782152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 Words Variable Names</a:t>
            </a:r>
            <a:endParaRPr lang="en-US" sz="1200" b="0" i="0" u="sng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 names with more than one word can be difficult to read.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techniques you can use to make them more readable:</a:t>
            </a: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Camel Case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word, except the first, starts with a capital letter: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21E635E-93E7-9177-6A81-D2C984DE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78" y="2029663"/>
            <a:ext cx="2876951" cy="447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DF6CFC-AEC1-D069-2477-511946D55C6F}"/>
              </a:ext>
            </a:extLst>
          </p:cNvPr>
          <p:cNvSpPr txBox="1"/>
          <p:nvPr/>
        </p:nvSpPr>
        <p:spPr>
          <a:xfrm>
            <a:off x="952184" y="2477400"/>
            <a:ext cx="457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Pascal Case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word starts with a capital letter: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9C814A-992F-C8BD-E883-ACCECAD12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78" y="3122430"/>
            <a:ext cx="3034012" cy="4953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751CB9B-F45F-4EA2-8F95-ADF3BEC8CB8A}"/>
              </a:ext>
            </a:extLst>
          </p:cNvPr>
          <p:cNvSpPr txBox="1"/>
          <p:nvPr/>
        </p:nvSpPr>
        <p:spPr>
          <a:xfrm>
            <a:off x="1031534" y="3638541"/>
            <a:ext cx="570933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Snake Case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word is separated by an underscore character: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52ED659-0192-1CDC-4708-49A97E8B2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13" y="4321657"/>
            <a:ext cx="3086531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97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58642">
            <a:off x="6634285" y="-422571"/>
            <a:ext cx="2540915" cy="337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3554" y="53834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0"/>
          <p:cNvSpPr/>
          <p:nvPr/>
        </p:nvSpPr>
        <p:spPr>
          <a:xfrm>
            <a:off x="597917" y="1740504"/>
            <a:ext cx="7783551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Garamond"/>
              <a:buNone/>
            </a:pPr>
            <a:r>
              <a:rPr lang="en-US" sz="6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INPUT AND OUTPUT</a:t>
            </a:r>
            <a:endParaRPr sz="6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553311" y="919873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QUESTION:</a:t>
            </a:r>
            <a:br>
              <a:rPr lang="en-US" sz="3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664" y="1242149"/>
            <a:ext cx="6898887" cy="279849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1"/>
          <p:cNvSpPr/>
          <p:nvPr/>
        </p:nvSpPr>
        <p:spPr>
          <a:xfrm>
            <a:off x="1211766" y="3312377"/>
            <a:ext cx="862362" cy="34522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"/>
          <p:cNvSpPr/>
          <p:nvPr/>
        </p:nvSpPr>
        <p:spPr>
          <a:xfrm>
            <a:off x="553310" y="4423681"/>
            <a:ext cx="191842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Garamond"/>
              <a:buNone/>
            </a:pPr>
            <a:r>
              <a:rPr lang="en-US" sz="2000" b="1" i="0" u="sng" strike="noStrike" cap="none" dirty="0">
                <a:solidFill>
                  <a:srgbClr val="0070C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DATA TYPE</a:t>
            </a:r>
            <a:endParaRPr sz="2000" b="1" i="0" u="sng" strike="noStrike" cap="none" dirty="0">
              <a:solidFill>
                <a:srgbClr val="0070C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cxnSp>
        <p:nvCxnSpPr>
          <p:cNvPr id="400" name="Google Shape;400;p11"/>
          <p:cNvCxnSpPr/>
          <p:nvPr/>
        </p:nvCxnSpPr>
        <p:spPr>
          <a:xfrm flipH="1">
            <a:off x="825835" y="3592676"/>
            <a:ext cx="535709" cy="895928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1" name="Google Shape;401;p11"/>
          <p:cNvSpPr/>
          <p:nvPr/>
        </p:nvSpPr>
        <p:spPr>
          <a:xfrm>
            <a:off x="3510925" y="637990"/>
            <a:ext cx="294738" cy="27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7" y="0"/>
                </a:moveTo>
                <a:cubicBezTo>
                  <a:pt x="2528" y="0"/>
                  <a:pt x="2" y="2972"/>
                  <a:pt x="2" y="5849"/>
                </a:cubicBezTo>
                <a:cubicBezTo>
                  <a:pt x="2" y="12870"/>
                  <a:pt x="10821" y="21600"/>
                  <a:pt x="10821" y="21600"/>
                </a:cubicBezTo>
                <a:cubicBezTo>
                  <a:pt x="10821" y="21600"/>
                  <a:pt x="21596" y="12870"/>
                  <a:pt x="21596" y="5849"/>
                </a:cubicBezTo>
                <a:cubicBezTo>
                  <a:pt x="21596" y="2972"/>
                  <a:pt x="19087" y="0"/>
                  <a:pt x="16219" y="0"/>
                </a:cubicBezTo>
                <a:cubicBezTo>
                  <a:pt x="14377" y="0"/>
                  <a:pt x="12384" y="1227"/>
                  <a:pt x="10821" y="4500"/>
                </a:cubicBezTo>
                <a:cubicBezTo>
                  <a:pt x="9254" y="1227"/>
                  <a:pt x="7257" y="0"/>
                  <a:pt x="540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2" name="Google Shape;40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8513" y="21559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429" y="1442224"/>
            <a:ext cx="7119412" cy="328098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2"/>
          <p:cNvSpPr/>
          <p:nvPr/>
        </p:nvSpPr>
        <p:spPr>
          <a:xfrm>
            <a:off x="1257429" y="394008"/>
            <a:ext cx="3754244" cy="63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1:</a:t>
            </a:r>
            <a:endParaRPr sz="36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" name="Google Shape;40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7596" y="-1854576"/>
            <a:ext cx="51435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578" y="1479395"/>
            <a:ext cx="7199745" cy="320141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3"/>
          <p:cNvSpPr/>
          <p:nvPr/>
        </p:nvSpPr>
        <p:spPr>
          <a:xfrm>
            <a:off x="1449966" y="553599"/>
            <a:ext cx="18147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2:  </a:t>
            </a:r>
            <a:endParaRPr sz="36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7404" y="-342435"/>
            <a:ext cx="4482791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190" y="1457091"/>
            <a:ext cx="6884020" cy="312753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4"/>
          <p:cNvSpPr/>
          <p:nvPr/>
        </p:nvSpPr>
        <p:spPr>
          <a:xfrm>
            <a:off x="550434" y="456956"/>
            <a:ext cx="281251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 1:</a:t>
            </a:r>
            <a:endParaRPr sz="36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396140">
            <a:off x="6576952" y="-993911"/>
            <a:ext cx="1655938" cy="324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118" y="-170288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5"/>
          <p:cNvSpPr txBox="1">
            <a:spLocks noGrp="1"/>
          </p:cNvSpPr>
          <p:nvPr>
            <p:ph type="title"/>
          </p:nvPr>
        </p:nvSpPr>
        <p:spPr>
          <a:xfrm>
            <a:off x="497683" y="903633"/>
            <a:ext cx="3434978" cy="29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 2:</a:t>
            </a:r>
            <a:br>
              <a:rPr lang="en-US" sz="3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785" y="1516101"/>
            <a:ext cx="6845195" cy="315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1270" y="862951"/>
            <a:ext cx="7804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Python Operators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Python Lists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Python Tuples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Python Dictionaries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Python If…Else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Python While Loops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Python For Loops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Python Functions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Python Lambda</a:t>
            </a:r>
          </a:p>
          <a:p>
            <a:pPr marL="285750" indent="-285750">
              <a:buFont typeface="Wingdings" pitchFamily="2" charset="2"/>
              <a:buChar char="v"/>
            </a:pPr>
            <a:endParaRPr lang="en-PH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878" y="2544023"/>
            <a:ext cx="2544479" cy="271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725" y="-370519"/>
            <a:ext cx="2968625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0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1821" y="328033"/>
            <a:ext cx="5697809" cy="413245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6"/>
          <p:cNvSpPr/>
          <p:nvPr/>
        </p:nvSpPr>
        <p:spPr>
          <a:xfrm>
            <a:off x="1033347" y="1332432"/>
            <a:ext cx="7798418" cy="209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Times New Roman"/>
              <a:buNone/>
            </a:pPr>
            <a:r>
              <a:rPr lang="en-US" sz="6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DATA</a:t>
            </a:r>
            <a:endParaRPr sz="66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Times New Roman"/>
              <a:buNone/>
            </a:pPr>
            <a:r>
              <a:rPr lang="en-US" sz="6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endParaRPr sz="66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7"/>
          <p:cNvSpPr txBox="1">
            <a:spLocks noGrp="1"/>
          </p:cNvSpPr>
          <p:nvPr>
            <p:ph type="title"/>
          </p:nvPr>
        </p:nvSpPr>
        <p:spPr>
          <a:xfrm>
            <a:off x="495399" y="451501"/>
            <a:ext cx="4299336" cy="57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Jacques Francois Shadow"/>
              <a:buNone/>
            </a:pPr>
            <a:r>
              <a:rPr lang="en-US" sz="4200" b="0" i="0" u="sng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Jacques Francois Shadow"/>
                <a:cs typeface="Times New Roman" panose="02020603050405020304" pitchFamily="18" charset="0"/>
                <a:sym typeface="Jacques Francois Shadow"/>
              </a:rPr>
              <a:t>Data Types</a:t>
            </a:r>
            <a:endParaRPr sz="4200" b="0" i="0" u="sng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Jacques Francois Shadow"/>
              <a:cs typeface="Times New Roman" panose="02020603050405020304" pitchFamily="18" charset="0"/>
              <a:sym typeface="Jacques Francois Shadow"/>
            </a:endParaRPr>
          </a:p>
        </p:txBody>
      </p:sp>
      <p:sp>
        <p:nvSpPr>
          <p:cNvPr id="443" name="Google Shape;443;p17"/>
          <p:cNvSpPr txBox="1">
            <a:spLocks noGrp="1"/>
          </p:cNvSpPr>
          <p:nvPr>
            <p:ph type="subTitle" idx="4294967295"/>
          </p:nvPr>
        </p:nvSpPr>
        <p:spPr>
          <a:xfrm>
            <a:off x="414559" y="1317856"/>
            <a:ext cx="4326674" cy="274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programming, data type is an important concept.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Variables can store data of different types, and different types can do different things.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has the following data types built-in by default, in these categories: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4" name="Google Shape;44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9031" y="1154468"/>
            <a:ext cx="3456878" cy="209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831639" y="3691929"/>
            <a:ext cx="3455948" cy="3833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4228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969" y="315766"/>
            <a:ext cx="8460058" cy="469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4984" y="1177561"/>
            <a:ext cx="5754029" cy="360289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53" name="Google Shape;453;p18"/>
          <p:cNvSpPr/>
          <p:nvPr/>
        </p:nvSpPr>
        <p:spPr>
          <a:xfrm>
            <a:off x="2824754" y="294818"/>
            <a:ext cx="52380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2800" b="1" i="0" u="sng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The Specific Data</a:t>
            </a:r>
            <a:endParaRPr sz="2800" b="1" i="0" u="sng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95C5A03-F9C4-C166-B50D-D5C34FFD1DB8}"/>
              </a:ext>
            </a:extLst>
          </p:cNvPr>
          <p:cNvSpPr txBox="1"/>
          <p:nvPr/>
        </p:nvSpPr>
        <p:spPr>
          <a:xfrm>
            <a:off x="585788" y="464343"/>
            <a:ext cx="4179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53211B-B052-0E84-DAA1-ADDAB67F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1" y="1022559"/>
            <a:ext cx="2803240" cy="1502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DC29B39-A341-70B9-1C9E-F445B993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12" y="921859"/>
            <a:ext cx="2400300" cy="1649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B382BCA-B7A7-6A0D-3D99-479FA904F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948991"/>
            <a:ext cx="2556371" cy="159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58E9925-F8C5-AEE4-7F3B-283528838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40" y="2997635"/>
            <a:ext cx="2803239" cy="1465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D3E6403-5953-0F98-810A-5F0A862FB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4" y="3048838"/>
            <a:ext cx="2493169" cy="14138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DC5660A-A808-C3CC-1897-BFA41D855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377" y="2854436"/>
            <a:ext cx="2493569" cy="18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8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5B29C39-3CCF-3930-C11F-E33841824932}"/>
              </a:ext>
            </a:extLst>
          </p:cNvPr>
          <p:cNvSpPr txBox="1"/>
          <p:nvPr/>
        </p:nvSpPr>
        <p:spPr>
          <a:xfrm>
            <a:off x="378619" y="353318"/>
            <a:ext cx="4586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Setting the Specific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8C9721-E2CF-7D45-CE4B-16B38282D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92" y="1425225"/>
            <a:ext cx="6204076" cy="3341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1C91125-C4FD-E5F8-3432-84041A6D920A}"/>
              </a:ext>
            </a:extLst>
          </p:cNvPr>
          <p:cNvSpPr txBox="1"/>
          <p:nvPr/>
        </p:nvSpPr>
        <p:spPr>
          <a:xfrm>
            <a:off x="378619" y="950827"/>
            <a:ext cx="7861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specify the data type, you can use the following constructor functions: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25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454E8D6-7FA2-F059-0E25-1C5E4244469E}"/>
              </a:ext>
            </a:extLst>
          </p:cNvPr>
          <p:cNvSpPr txBox="1"/>
          <p:nvPr/>
        </p:nvSpPr>
        <p:spPr>
          <a:xfrm>
            <a:off x="1264443" y="707231"/>
            <a:ext cx="271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0CC19B7-2E62-786F-271D-6738E58F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4" y="1945728"/>
            <a:ext cx="2953061" cy="2369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FC30170-5AA8-D82F-8208-18A736C6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25" y="316185"/>
            <a:ext cx="3120443" cy="1998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0B3F6D7-48CD-E70C-FB9E-DB3824BC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59" y="2571750"/>
            <a:ext cx="3286420" cy="21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14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8EEFF9E-69A3-A40B-4DE1-378FF64F6867}"/>
              </a:ext>
            </a:extLst>
          </p:cNvPr>
          <p:cNvSpPr txBox="1"/>
          <p:nvPr/>
        </p:nvSpPr>
        <p:spPr>
          <a:xfrm>
            <a:off x="2996697" y="364033"/>
            <a:ext cx="3856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NUMBERS</a:t>
            </a:r>
            <a:endParaRPr lang="en-US" sz="28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2245B5A-3351-5C71-ED4B-E6376E6A034C}"/>
              </a:ext>
            </a:extLst>
          </p:cNvPr>
          <p:cNvSpPr txBox="1"/>
          <p:nvPr/>
        </p:nvSpPr>
        <p:spPr>
          <a:xfrm>
            <a:off x="1221583" y="1023282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numeric types in Python: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3186C82-5CB9-3862-9B1B-A21935C10EBD}"/>
              </a:ext>
            </a:extLst>
          </p:cNvPr>
          <p:cNvSpPr txBox="1"/>
          <p:nvPr/>
        </p:nvSpPr>
        <p:spPr>
          <a:xfrm>
            <a:off x="1057275" y="2642891"/>
            <a:ext cx="7029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Variables of numeric types are created when you assign a value to them: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C9AE21A-43A2-92E8-4C26-81EDA3D0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09" y="3092949"/>
            <a:ext cx="4207670" cy="16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04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ACA2CFA-37D4-0435-D130-BDACAF593CC2}"/>
              </a:ext>
            </a:extLst>
          </p:cNvPr>
          <p:cNvSpPr txBox="1"/>
          <p:nvPr/>
        </p:nvSpPr>
        <p:spPr>
          <a:xfrm>
            <a:off x="1328738" y="2163693"/>
            <a:ext cx="1264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Integers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A7A15A4-DB66-85D7-5885-B64C02B0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10" y="1942734"/>
            <a:ext cx="4291233" cy="26959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8C81E0B-59B5-6F44-E19B-71F52F2E1B84}"/>
              </a:ext>
            </a:extLst>
          </p:cNvPr>
          <p:cNvSpPr txBox="1"/>
          <p:nvPr/>
        </p:nvSpPr>
        <p:spPr>
          <a:xfrm>
            <a:off x="1278731" y="504815"/>
            <a:ext cx="73437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Int, or integer, is a whole number, positive or negative, without decimals, of unlimited length.</a:t>
            </a:r>
          </a:p>
        </p:txBody>
      </p:sp>
    </p:spTree>
    <p:extLst>
      <p:ext uri="{BB962C8B-B14F-4D97-AF65-F5344CB8AC3E}">
        <p14:creationId xmlns:p14="http://schemas.microsoft.com/office/powerpoint/2010/main" val="1422992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F285276-CB24-B292-1E99-FA2248F64EBA}"/>
              </a:ext>
            </a:extLst>
          </p:cNvPr>
          <p:cNvSpPr txBox="1"/>
          <p:nvPr/>
        </p:nvSpPr>
        <p:spPr>
          <a:xfrm>
            <a:off x="928687" y="390912"/>
            <a:ext cx="39004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Float, or "floating point number" is a number, positive or negative, containing one or more decimals.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A053374-9B08-FBBD-AC29-0A1D888BFA3D}"/>
              </a:ext>
            </a:extLst>
          </p:cNvPr>
          <p:cNvSpPr txBox="1"/>
          <p:nvPr/>
        </p:nvSpPr>
        <p:spPr>
          <a:xfrm>
            <a:off x="997965" y="1868240"/>
            <a:ext cx="2871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Floats: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7550339-081A-4C87-064B-278339D3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74" y="2513689"/>
            <a:ext cx="3200602" cy="2091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4980A9A-FE25-F7CC-20A0-A2E1E393DB38}"/>
              </a:ext>
            </a:extLst>
          </p:cNvPr>
          <p:cNvSpPr txBox="1"/>
          <p:nvPr/>
        </p:nvSpPr>
        <p:spPr>
          <a:xfrm>
            <a:off x="5107781" y="1067408"/>
            <a:ext cx="3571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Float can also be scientific numbers with an "e" to indicate the power of 10.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C83C252-62DF-E0B8-DA76-EE7E95CB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248" y="2215426"/>
            <a:ext cx="2641027" cy="24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0F0B6F4-13B7-4316-98D0-3CA1C1D25C93}"/>
              </a:ext>
            </a:extLst>
          </p:cNvPr>
          <p:cNvSpPr txBox="1"/>
          <p:nvPr/>
        </p:nvSpPr>
        <p:spPr>
          <a:xfrm>
            <a:off x="4100512" y="245084"/>
            <a:ext cx="39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3955654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D0DA99-E9D4-BC9D-4DED-ACEE63FBC9AC}"/>
              </a:ext>
            </a:extLst>
          </p:cNvPr>
          <p:cNvSpPr txBox="1"/>
          <p:nvPr/>
        </p:nvSpPr>
        <p:spPr>
          <a:xfrm>
            <a:off x="2286000" y="36403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98CCCC8-9BD7-94AB-1707-AF3287C105B0}"/>
              </a:ext>
            </a:extLst>
          </p:cNvPr>
          <p:cNvSpPr txBox="1"/>
          <p:nvPr/>
        </p:nvSpPr>
        <p:spPr>
          <a:xfrm>
            <a:off x="1107280" y="1360170"/>
            <a:ext cx="7350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numbers are written with a "j" as the imaginary part: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89FCD4F-F302-153D-1DE1-776680D40C0C}"/>
              </a:ext>
            </a:extLst>
          </p:cNvPr>
          <p:cNvSpPr txBox="1"/>
          <p:nvPr/>
        </p:nvSpPr>
        <p:spPr>
          <a:xfrm>
            <a:off x="1293019" y="2217807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Complex: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4416110-00FF-EDD3-CFA6-4DAC34F9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56" y="2518523"/>
            <a:ext cx="3926918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4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436570" y="3085555"/>
            <a:ext cx="2707430" cy="2057945"/>
          </a:xfrm>
          <a:prstGeom prst="rect">
            <a:avLst/>
          </a:prstGeom>
        </p:spPr>
      </p:pic>
      <p:sp>
        <p:nvSpPr>
          <p:cNvPr id="325" name="Google Shape;325;p4"/>
          <p:cNvSpPr txBox="1">
            <a:spLocks noGrp="1"/>
          </p:cNvSpPr>
          <p:nvPr>
            <p:ph type="title"/>
          </p:nvPr>
        </p:nvSpPr>
        <p:spPr>
          <a:xfrm>
            <a:off x="616450" y="997527"/>
            <a:ext cx="7911100" cy="377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aramond"/>
              <a:buNone/>
            </a:pPr>
            <a:endParaRPr sz="1500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aramond"/>
              <a:buNone/>
            </a:pPr>
            <a:endParaRPr sz="1500" dirty="0">
              <a:latin typeface="Garamond"/>
              <a:ea typeface="Garamond"/>
              <a:cs typeface="Garamond"/>
              <a:sym typeface="Garamond"/>
            </a:endParaRPr>
          </a:p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Python?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is a popular programming language. It was created by Guido van Rossum, and released in 1991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used for: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(server-side),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mathematics,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scripting.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326" name="Google Shape;326;p4"/>
          <p:cNvSpPr/>
          <p:nvPr/>
        </p:nvSpPr>
        <p:spPr>
          <a:xfrm>
            <a:off x="742650" y="286975"/>
            <a:ext cx="7001400" cy="81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400" b="1" dirty="0"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Times New Roman"/>
              </a:rPr>
              <a:t>PYTHON</a:t>
            </a:r>
            <a:r>
              <a:rPr lang="en-US" sz="37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/>
            </a:r>
            <a:br>
              <a:rPr lang="en-US" sz="37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</a:br>
            <a:endParaRPr sz="3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C16415-058E-E0F6-1B36-6C6EA4A067F3}"/>
              </a:ext>
            </a:extLst>
          </p:cNvPr>
          <p:cNvSpPr txBox="1"/>
          <p:nvPr/>
        </p:nvSpPr>
        <p:spPr>
          <a:xfrm>
            <a:off x="3223312" y="43547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 Conversion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C880BB8-AFAC-FE3C-A9D7-37B19D3631CF}"/>
              </a:ext>
            </a:extLst>
          </p:cNvPr>
          <p:cNvSpPr txBox="1"/>
          <p:nvPr/>
        </p:nvSpPr>
        <p:spPr>
          <a:xfrm>
            <a:off x="1070081" y="2749319"/>
            <a:ext cx="3062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 from one type to another: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B57EF16B-3ACE-C83D-8B8E-9697D45A9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081" y="1183002"/>
            <a:ext cx="73452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convertfrom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one type to another with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float()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methods: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595A297-2909-5B16-C1D0-39FA4073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666" y="2100404"/>
            <a:ext cx="3985106" cy="23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04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50" y="1159727"/>
            <a:ext cx="3853540" cy="353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7591" y="1159727"/>
            <a:ext cx="3853006" cy="353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4946" y="1672681"/>
            <a:ext cx="2710215" cy="246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58486" y="1672680"/>
            <a:ext cx="2710212" cy="246813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9"/>
          <p:cNvSpPr/>
          <p:nvPr/>
        </p:nvSpPr>
        <p:spPr>
          <a:xfrm>
            <a:off x="1048214" y="390313"/>
            <a:ext cx="4549698" cy="63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DATA</a:t>
            </a:r>
            <a:endParaRPr sz="36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19"/>
          <p:cNvSpPr/>
          <p:nvPr/>
        </p:nvSpPr>
        <p:spPr>
          <a:xfrm>
            <a:off x="1747024" y="1999784"/>
            <a:ext cx="1248937" cy="79850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9"/>
          <p:cNvSpPr/>
          <p:nvPr/>
        </p:nvSpPr>
        <p:spPr>
          <a:xfrm>
            <a:off x="5754029" y="2072795"/>
            <a:ext cx="304800" cy="145098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5" name="Google Shape;465;p19"/>
          <p:cNvCxnSpPr/>
          <p:nvPr/>
        </p:nvCxnSpPr>
        <p:spPr>
          <a:xfrm>
            <a:off x="3003395" y="1895707"/>
            <a:ext cx="2824976" cy="2973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6" name="Google Shape;466;p19"/>
          <p:cNvCxnSpPr>
            <a:endCxn id="464" idx="1"/>
          </p:cNvCxnSpPr>
          <p:nvPr/>
        </p:nvCxnSpPr>
        <p:spPr>
          <a:xfrm>
            <a:off x="3018329" y="2384290"/>
            <a:ext cx="2735700" cy="414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7" name="Google Shape;467;p19"/>
          <p:cNvCxnSpPr/>
          <p:nvPr/>
        </p:nvCxnSpPr>
        <p:spPr>
          <a:xfrm rot="10800000" flipH="1">
            <a:off x="2795239" y="3913507"/>
            <a:ext cx="3033130" cy="103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8" name="Google Shape;468;p19"/>
          <p:cNvCxnSpPr/>
          <p:nvPr/>
        </p:nvCxnSpPr>
        <p:spPr>
          <a:xfrm>
            <a:off x="2423532" y="3311243"/>
            <a:ext cx="3404839" cy="31985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562" y="1063081"/>
            <a:ext cx="4296472" cy="40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3714" y="1063082"/>
            <a:ext cx="4244433" cy="408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1287" y="1773042"/>
            <a:ext cx="2736000" cy="238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5578" y="2312019"/>
            <a:ext cx="2460703" cy="1308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20"/>
          <p:cNvCxnSpPr/>
          <p:nvPr/>
        </p:nvCxnSpPr>
        <p:spPr>
          <a:xfrm rot="10800000" flipH="1">
            <a:off x="2483005" y="2839845"/>
            <a:ext cx="3486615" cy="4460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8" name="Google Shape;478;p20"/>
          <p:cNvCxnSpPr/>
          <p:nvPr/>
        </p:nvCxnSpPr>
        <p:spPr>
          <a:xfrm rot="10800000" flipH="1">
            <a:off x="3032783" y="3328406"/>
            <a:ext cx="2936837" cy="62284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0"/>
          <p:cNvCxnSpPr/>
          <p:nvPr/>
        </p:nvCxnSpPr>
        <p:spPr>
          <a:xfrm rot="10800000" flipH="1">
            <a:off x="2884798" y="3103289"/>
            <a:ext cx="3084820" cy="45023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0" name="Google Shape;480;p20"/>
          <p:cNvSpPr/>
          <p:nvPr/>
        </p:nvSpPr>
        <p:spPr>
          <a:xfrm>
            <a:off x="1117085" y="472957"/>
            <a:ext cx="5655189" cy="52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DICT: KEY VALUE PAIR</a:t>
            </a:r>
            <a:endParaRPr sz="2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85;p21">
            <a:extLst>
              <a:ext uri="{FF2B5EF4-FFF2-40B4-BE49-F238E27FC236}">
                <a16:creationId xmlns="" xmlns:a16="http://schemas.microsoft.com/office/drawing/2014/main" id="{8E38DA9B-17B3-DB19-6251-E2B2EAEFAA0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6840" y="547686"/>
            <a:ext cx="7776116" cy="404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8D8424F-45C9-D3CA-E3E2-D8037079C0CE}"/>
              </a:ext>
            </a:extLst>
          </p:cNvPr>
          <p:cNvSpPr txBox="1"/>
          <p:nvPr/>
        </p:nvSpPr>
        <p:spPr>
          <a:xfrm>
            <a:off x="2996803" y="1189135"/>
            <a:ext cx="315039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 </a:t>
            </a:r>
          </a:p>
          <a:p>
            <a:pPr algn="l"/>
            <a:r>
              <a:rPr lang="en-US" sz="6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3464796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2FA12A1-77B5-662E-C7B9-552A60735BAF}"/>
              </a:ext>
            </a:extLst>
          </p:cNvPr>
          <p:cNvSpPr txBox="1"/>
          <p:nvPr/>
        </p:nvSpPr>
        <p:spPr>
          <a:xfrm>
            <a:off x="3082525" y="406055"/>
            <a:ext cx="23574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0D1BB042-0BE8-822A-A0EB-E59B255B2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59" y="1183833"/>
            <a:ext cx="775096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Strings in python are surrounded by either single quotation marks, or double quotation marks.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'hello'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same as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display a string literal with 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5638FB9-6327-F234-8D0F-AA4F380B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919" y="2571750"/>
            <a:ext cx="4467849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4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6AD18CC-6647-F855-5294-223338DC11D3}"/>
              </a:ext>
            </a:extLst>
          </p:cNvPr>
          <p:cNvSpPr txBox="1"/>
          <p:nvPr/>
        </p:nvSpPr>
        <p:spPr>
          <a:xfrm>
            <a:off x="2394049" y="389036"/>
            <a:ext cx="4586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 String to a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01BFD3-9DA4-A770-6F23-0D32B97CA21B}"/>
              </a:ext>
            </a:extLst>
          </p:cNvPr>
          <p:cNvSpPr txBox="1"/>
          <p:nvPr/>
        </p:nvSpPr>
        <p:spPr>
          <a:xfrm>
            <a:off x="442914" y="1337828"/>
            <a:ext cx="7954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Assigning a string to a variable is done with the variable name followed by an equal sign and the string: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275E111-627B-07A1-504A-07E11E4676D2}"/>
              </a:ext>
            </a:extLst>
          </p:cNvPr>
          <p:cNvSpPr txBox="1"/>
          <p:nvPr/>
        </p:nvSpPr>
        <p:spPr>
          <a:xfrm>
            <a:off x="851663" y="2487077"/>
            <a:ext cx="1321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B74CC29-4542-6160-DA05-B751D51E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81" y="2481167"/>
            <a:ext cx="4188023" cy="21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3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9C27E08-2800-B298-DC35-6C11A8728BC2}"/>
              </a:ext>
            </a:extLst>
          </p:cNvPr>
          <p:cNvSpPr txBox="1"/>
          <p:nvPr/>
        </p:nvSpPr>
        <p:spPr>
          <a:xfrm>
            <a:off x="2278857" y="410469"/>
            <a:ext cx="4586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 Modify Strings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92C79DE-7C02-4D08-7BF2-4878768260D9}"/>
              </a:ext>
            </a:extLst>
          </p:cNvPr>
          <p:cNvSpPr txBox="1"/>
          <p:nvPr/>
        </p:nvSpPr>
        <p:spPr>
          <a:xfrm>
            <a:off x="600075" y="1539745"/>
            <a:ext cx="8543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has a set of built-in methods that you can use on strings.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ABFB518-64F6-671F-4CE7-48EB3B7992E2}"/>
              </a:ext>
            </a:extLst>
          </p:cNvPr>
          <p:cNvSpPr txBox="1"/>
          <p:nvPr/>
        </p:nvSpPr>
        <p:spPr>
          <a:xfrm>
            <a:off x="4673286" y="2146865"/>
            <a:ext cx="33661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Upper Case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F443DF65-2626-DDED-25FF-FA0977732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" y="2377698"/>
            <a:ext cx="3378994" cy="1450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upper()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method returns the string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upper case: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EB47ABD-22E3-BCF2-0041-7ACB823E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60" y="2806575"/>
            <a:ext cx="3476218" cy="17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60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2E4AC0-6086-BF80-DF62-B4A44C26ADD5}"/>
              </a:ext>
            </a:extLst>
          </p:cNvPr>
          <p:cNvSpPr txBox="1"/>
          <p:nvPr/>
        </p:nvSpPr>
        <p:spPr>
          <a:xfrm>
            <a:off x="3086100" y="389036"/>
            <a:ext cx="45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Case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1372CCB9-C9D7-6230-0BC5-8EA99C3A3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1" y="1304977"/>
            <a:ext cx="5350669" cy="111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method returns the string in lower case: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DA2CC7F-3681-AB5D-068D-C6DF4D77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57" y="2757488"/>
            <a:ext cx="4586286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87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912CD3A-0B26-4D95-4D1E-B09F5799C826}"/>
              </a:ext>
            </a:extLst>
          </p:cNvPr>
          <p:cNvSpPr txBox="1"/>
          <p:nvPr/>
        </p:nvSpPr>
        <p:spPr>
          <a:xfrm>
            <a:off x="2428874" y="928390"/>
            <a:ext cx="48791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 </a:t>
            </a:r>
          </a:p>
          <a:p>
            <a:pPr algn="ctr"/>
            <a:r>
              <a:rPr lang="en-US" sz="9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Booleans</a:t>
            </a:r>
          </a:p>
        </p:txBody>
      </p:sp>
    </p:spTree>
    <p:extLst>
      <p:ext uri="{BB962C8B-B14F-4D97-AF65-F5344CB8AC3E}">
        <p14:creationId xmlns:p14="http://schemas.microsoft.com/office/powerpoint/2010/main" val="2534540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A9875F4-5047-0C12-9E27-03553125D557}"/>
              </a:ext>
            </a:extLst>
          </p:cNvPr>
          <p:cNvSpPr txBox="1"/>
          <p:nvPr/>
        </p:nvSpPr>
        <p:spPr>
          <a:xfrm>
            <a:off x="2864644" y="44586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u="sng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BOOLEAN VALUES</a:t>
            </a:r>
            <a:endParaRPr lang="en-US" sz="2800" b="1" i="0" u="sng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6DCBD2FD-CED3-84DA-E45C-CEC9DA34E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882" y="1260709"/>
            <a:ext cx="7858407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programming you often need to know if an expression is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evaluate any expression in Python, and get one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two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you compare two values, the expression is evaluated and Python returns the Boolean answer: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7757CB-D8ED-535B-F014-A36E273D6F26}"/>
              </a:ext>
            </a:extLst>
          </p:cNvPr>
          <p:cNvSpPr txBox="1"/>
          <p:nvPr/>
        </p:nvSpPr>
        <p:spPr>
          <a:xfrm>
            <a:off x="1393385" y="3254591"/>
            <a:ext cx="145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2BE7D71-4C8A-EC6A-C0D5-0FD797DC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78" y="2849714"/>
            <a:ext cx="3991532" cy="19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500200" y="3272350"/>
            <a:ext cx="2321075" cy="29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"/>
          <p:cNvSpPr txBox="1"/>
          <p:nvPr/>
        </p:nvSpPr>
        <p:spPr>
          <a:xfrm>
            <a:off x="1079957" y="337444"/>
            <a:ext cx="7626900" cy="184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can Python do?</a:t>
            </a:r>
            <a:b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8DA1F30-4C74-49FF-5751-EEF034F3E60B}"/>
              </a:ext>
            </a:extLst>
          </p:cNvPr>
          <p:cNvSpPr txBox="1"/>
          <p:nvPr/>
        </p:nvSpPr>
        <p:spPr>
          <a:xfrm>
            <a:off x="959667" y="1601324"/>
            <a:ext cx="77802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can be used on a server to create web applications.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can be used alongside software to create workflows.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can connect to database systems. It can also read and modify files.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can be used to handle big data and perform complex mathematics.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can be used for rapid prototyping, or for production-ready software development.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5880" y="669936"/>
            <a:ext cx="758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When you run a condition in an if statement, Python returns True or False: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31683" y="1175080"/>
            <a:ext cx="6129196" cy="965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6654" rIns="0" bIns="6665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egoe UI" pitchFamily="34" charset="0"/>
              <a:cs typeface="Segoe U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Print a message based on whether the condition is 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True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or 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False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53" y="2362954"/>
            <a:ext cx="4572000" cy="226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34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5880" y="404060"/>
            <a:ext cx="7767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400" u="sng" dirty="0">
                <a:latin typeface="Times New Roman" pitchFamily="18" charset="0"/>
                <a:cs typeface="Times New Roman" pitchFamily="18" charset="0"/>
              </a:rPr>
              <a:t>Evaluate Values and Variables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95881" y="1062684"/>
            <a:ext cx="77678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The 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bool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DC143C"/>
                </a:solidFill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en-US" sz="1600" dirty="0">
                <a:solidFill>
                  <a:srgbClr val="DC143C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 err="1" smtClean="0">
                <a:solidFill>
                  <a:srgbClr val="DC143C"/>
                </a:solidFill>
                <a:latin typeface="Times New Roman" pitchFamily="18" charset="0"/>
                <a:cs typeface="Times New Roman" pitchFamily="18" charset="0"/>
              </a:rPr>
              <a:t>bool</a:t>
            </a:r>
            <a:r>
              <a:rPr lang="en-US" sz="1600" dirty="0" smtClean="0">
                <a:solidFill>
                  <a:srgbClr val="DC143C"/>
                </a:solidFill>
                <a:latin typeface="Times New Roman" pitchFamily="18" charset="0"/>
                <a:cs typeface="Times New Roman" pitchFamily="18" charset="0"/>
              </a:rPr>
              <a:t> () </a:t>
            </a:r>
            <a:r>
              <a:rPr lang="en-US" sz="1600" dirty="0">
                <a:solidFill>
                  <a:srgbClr val="DC143C"/>
                </a:solidFill>
                <a:latin typeface="Times New Roman" pitchFamily="18" charset="0"/>
                <a:cs typeface="Times New Roman" pitchFamily="18" charset="0"/>
              </a:rPr>
              <a:t>function allows you to evaluate any value, and give you True or False in return,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function allows you to evaluate any value, and give you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True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or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False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in return,</a:t>
            </a: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5880" y="2020429"/>
            <a:ext cx="77678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endParaRPr lang="en-US" dirty="0"/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Evaluate a string and a number: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94" y="2858681"/>
            <a:ext cx="4494432" cy="191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800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24884" y="315469"/>
            <a:ext cx="2411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000" u="sng" dirty="0">
                <a:latin typeface="Times New Roman" pitchFamily="18" charset="0"/>
                <a:cs typeface="Times New Roman" pitchFamily="18" charset="0"/>
              </a:rPr>
              <a:t>Most Values are True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41149" y="914755"/>
            <a:ext cx="361691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Almost any value is evaluated to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True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if it has some sort of content.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Any string is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True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, except empty strings.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Any number is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True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, except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Any list, tuple, set, and dictionary are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True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, except empty ones.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9846" y="2418681"/>
            <a:ext cx="35036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endParaRPr lang="en-US" sz="1200" dirty="0"/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following will return True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84" y="3126567"/>
            <a:ext cx="2993619" cy="164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96031" y="330858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000" u="sng" dirty="0">
                <a:latin typeface="Times New Roman" pitchFamily="18" charset="0"/>
                <a:cs typeface="Times New Roman" pitchFamily="18" charset="0"/>
              </a:rPr>
              <a:t>Some Values are False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780230" y="403286"/>
            <a:ext cx="9053" cy="4455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870764" y="1014344"/>
            <a:ext cx="3829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 fact, there are not many values that evaluate to False, except empty values, such as (), [], {}, "", the number 0, and the value None. And of course the value False evaluates to False.</a:t>
            </a:r>
            <a:endParaRPr lang="en-PH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79407" y="2049349"/>
            <a:ext cx="34086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following will return False: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746" y="2932174"/>
            <a:ext cx="2926296" cy="1839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725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40" y="547686"/>
            <a:ext cx="7776116" cy="404812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1"/>
          <p:cNvSpPr/>
          <p:nvPr/>
        </p:nvSpPr>
        <p:spPr>
          <a:xfrm>
            <a:off x="1776793" y="1602270"/>
            <a:ext cx="559041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lang="en-US" sz="6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OPERATORS</a:t>
            </a:r>
            <a:endParaRPr sz="60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299" y="1412486"/>
            <a:ext cx="5210871" cy="389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7738" y="341438"/>
            <a:ext cx="3992515" cy="257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8518" y="-94832"/>
            <a:ext cx="5210979" cy="17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2"/>
          <p:cNvSpPr/>
          <p:nvPr/>
        </p:nvSpPr>
        <p:spPr>
          <a:xfrm>
            <a:off x="587299" y="199473"/>
            <a:ext cx="367728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Arithmetic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 	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Operators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6" name="Google Shape;49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0643" y="1903141"/>
            <a:ext cx="3129777" cy="23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9959" y="676507"/>
            <a:ext cx="2369972" cy="15463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22"/>
          <p:cNvCxnSpPr/>
          <p:nvPr/>
        </p:nvCxnSpPr>
        <p:spPr>
          <a:xfrm rot="10800000" flipH="1">
            <a:off x="3553818" y="1496044"/>
            <a:ext cx="2639122" cy="219901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9" name="Google Shape;499;p22"/>
          <p:cNvCxnSpPr/>
          <p:nvPr/>
        </p:nvCxnSpPr>
        <p:spPr>
          <a:xfrm rot="10800000" flipH="1">
            <a:off x="3471746" y="1845697"/>
            <a:ext cx="2721194" cy="213597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00" name="Google Shape;50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962204">
            <a:off x="6583722" y="2618552"/>
            <a:ext cx="2545911" cy="272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7141" y="1367881"/>
            <a:ext cx="3075913" cy="344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9540" y="735979"/>
            <a:ext cx="2830587" cy="219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88424" y="-360557"/>
            <a:ext cx="8448227" cy="201465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3"/>
          <p:cNvSpPr/>
          <p:nvPr/>
        </p:nvSpPr>
        <p:spPr>
          <a:xfrm>
            <a:off x="494371" y="320480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Assignment 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Operators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9" name="Google Shape;50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0404" y="1618115"/>
            <a:ext cx="2609386" cy="247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3522" y="897207"/>
            <a:ext cx="2422621" cy="1568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23"/>
          <p:cNvCxnSpPr/>
          <p:nvPr/>
        </p:nvCxnSpPr>
        <p:spPr>
          <a:xfrm rot="10800000" flipH="1">
            <a:off x="3092457" y="1668966"/>
            <a:ext cx="3209920" cy="189355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2" name="Google Shape;512;p23"/>
          <p:cNvCxnSpPr/>
          <p:nvPr/>
        </p:nvCxnSpPr>
        <p:spPr>
          <a:xfrm rot="10800000" flipH="1">
            <a:off x="3092457" y="2074127"/>
            <a:ext cx="3209920" cy="171885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3" name="Google Shape;51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718108">
            <a:off x="5054294" y="2872172"/>
            <a:ext cx="3775476" cy="3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771176" y="3193190"/>
            <a:ext cx="38227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Arithmetic operators are used with numeric values to perform common mathematical operations: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4327" y="2483965"/>
            <a:ext cx="3038472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732" y="3173915"/>
            <a:ext cx="2131509" cy="159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168" y="-1686192"/>
            <a:ext cx="7530790" cy="4860107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4"/>
          <p:cNvSpPr/>
          <p:nvPr/>
        </p:nvSpPr>
        <p:spPr>
          <a:xfrm rot="-31359">
            <a:off x="2520589" y="482272"/>
            <a:ext cx="49661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Comparison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Operators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2" name="Google Shape;52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907" y="2656653"/>
            <a:ext cx="2505307" cy="172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9028" y="3312588"/>
            <a:ext cx="1718916" cy="116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24"/>
          <p:cNvCxnSpPr/>
          <p:nvPr/>
        </p:nvCxnSpPr>
        <p:spPr>
          <a:xfrm flipV="1">
            <a:off x="5178582" y="4133201"/>
            <a:ext cx="2000816" cy="8742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7" y="1626517"/>
            <a:ext cx="2601490" cy="268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14327" y="1847494"/>
            <a:ext cx="5256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Comparison operators are used to compare two values: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947" y="-377071"/>
            <a:ext cx="4953200" cy="244849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5"/>
          <p:cNvSpPr/>
          <p:nvPr/>
        </p:nvSpPr>
        <p:spPr>
          <a:xfrm>
            <a:off x="2929680" y="547081"/>
            <a:ext cx="37350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2400"/>
            </a:pPr>
            <a:r>
              <a:rPr lang="en-PH" sz="2400" dirty="0">
                <a:latin typeface="Times New Roman" pitchFamily="18" charset="0"/>
                <a:cs typeface="Times New Roman" pitchFamily="18" charset="0"/>
              </a:rPr>
              <a:t>Python Logical Operators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2" name="Google Shape;53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3595" y="3131639"/>
            <a:ext cx="2041152" cy="172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4747" y="1711104"/>
            <a:ext cx="2008473" cy="1319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25"/>
          <p:cNvCxnSpPr/>
          <p:nvPr/>
        </p:nvCxnSpPr>
        <p:spPr>
          <a:xfrm flipV="1">
            <a:off x="6249908" y="2408894"/>
            <a:ext cx="1056239" cy="162895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5" name="Google Shape;535;p25"/>
          <p:cNvCxnSpPr/>
          <p:nvPr/>
        </p:nvCxnSpPr>
        <p:spPr>
          <a:xfrm flipV="1">
            <a:off x="6249908" y="2777654"/>
            <a:ext cx="1182987" cy="182150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6" y="2777654"/>
            <a:ext cx="4244624" cy="182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4646" y="1870285"/>
            <a:ext cx="48073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Logical operators are used to combine conditional statements: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PH" sz="1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872" y="208156"/>
            <a:ext cx="4423317" cy="469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7190" y="208156"/>
            <a:ext cx="3382535" cy="469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0576" y="1561170"/>
            <a:ext cx="2624253" cy="182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3893" y="1843669"/>
            <a:ext cx="1561169" cy="1256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26"/>
          <p:cNvCxnSpPr/>
          <p:nvPr/>
        </p:nvCxnSpPr>
        <p:spPr>
          <a:xfrm rot="10800000" flipH="1">
            <a:off x="3564672" y="2471854"/>
            <a:ext cx="3181814" cy="46463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5" name="Google Shape;545;p26"/>
          <p:cNvCxnSpPr/>
          <p:nvPr/>
        </p:nvCxnSpPr>
        <p:spPr>
          <a:xfrm rot="10800000" flipH="1">
            <a:off x="3620428" y="2785946"/>
            <a:ext cx="3126059" cy="39586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46" name="Google Shape;546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69267">
            <a:off x="1986925" y="-1102383"/>
            <a:ext cx="5939418" cy="324872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"/>
          <p:cNvSpPr/>
          <p:nvPr/>
        </p:nvSpPr>
        <p:spPr>
          <a:xfrm>
            <a:off x="3054589" y="287601"/>
            <a:ext cx="452934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400"/>
            </a:pPr>
            <a:r>
              <a:rPr lang="en-PH" sz="2400" dirty="0"/>
              <a:t>Python Bitwise Operators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4479" y="4320574"/>
            <a:ext cx="6409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Bitwise operators are used to compare (binary) numbers:</a:t>
            </a:r>
            <a:endParaRPr lang="en-PH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3639" y="408933"/>
            <a:ext cx="3583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3600" b="1" dirty="0" smtClean="0">
                <a:latin typeface="Times New Roman" pitchFamily="18" charset="0"/>
                <a:cs typeface="Times New Roman" pitchFamily="18" charset="0"/>
              </a:rPr>
              <a:t>PYTHON LISTS</a:t>
            </a:r>
            <a:endParaRPr lang="en-PH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028" y="1881879"/>
            <a:ext cx="3204926" cy="625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95882" y="1089486"/>
            <a:ext cx="442714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List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Lists are used to store multiple items in a single variable.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Lists are one of 4 built-in data types in Python used to store collections of data, the other 3 are 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hlinkClick r:id="rId3"/>
              </a:rPr>
              <a:t>Tuple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 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hlinkClick r:id="rId4"/>
              </a:rPr>
              <a:t>Set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 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hlinkClick r:id="rId5"/>
              </a:rPr>
              <a:t>Dictionary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all with different qualities and usage.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Lists are created using square brackets: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7926" y="3991870"/>
            <a:ext cx="2436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800" dirty="0" smtClean="0">
                <a:latin typeface="Times New Roman" pitchFamily="18" charset="0"/>
                <a:cs typeface="Times New Roman" pitchFamily="18" charset="0"/>
              </a:rPr>
              <a:t>Example of Create </a:t>
            </a:r>
            <a:r>
              <a:rPr lang="en-PH" sz="1800" dirty="0">
                <a:latin typeface="Times New Roman" pitchFamily="18" charset="0"/>
                <a:cs typeface="Times New Roman" pitchFamily="18" charset="0"/>
              </a:rPr>
              <a:t>a List: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95" y="3223448"/>
            <a:ext cx="3765578" cy="157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14" idx="3"/>
          </p:cNvCxnSpPr>
          <p:nvPr/>
        </p:nvCxnSpPr>
        <p:spPr>
          <a:xfrm flipV="1">
            <a:off x="3183639" y="3911100"/>
            <a:ext cx="1759553" cy="36630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57926" y="3991870"/>
            <a:ext cx="2025713" cy="5710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153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70081943d_0_16"/>
          <p:cNvSpPr txBox="1"/>
          <p:nvPr/>
        </p:nvSpPr>
        <p:spPr>
          <a:xfrm>
            <a:off x="972656" y="275439"/>
            <a:ext cx="7763265" cy="87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Python?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A463AA8-63BF-B22A-6F0F-691BB32763BC}"/>
              </a:ext>
            </a:extLst>
          </p:cNvPr>
          <p:cNvSpPr txBox="1"/>
          <p:nvPr/>
        </p:nvSpPr>
        <p:spPr>
          <a:xfrm>
            <a:off x="972656" y="1452072"/>
            <a:ext cx="77632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works on different platforms (Windows, Mac, Linux, Raspberry Pi,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has a simple syntax similar to the English language.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has syntax that allows developers to write programs with fewer lines than some other programming languages.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runs on an interpreter system, meaning that code can be executed as soon as it is written. This means that prototyping can be very quick.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can be treated in a procedural way, an object-oriented way or a functional way.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59255" y="337076"/>
            <a:ext cx="7677338" cy="2227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66654" rIns="0" bIns="6665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List Items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List items are ordered, changeable, and allow duplicate values.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List items are indexed, the first item has index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[0]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, the second item has index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[1]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etc.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9667" y="1930006"/>
            <a:ext cx="777692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Ordered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we say that lists are ordered, it means that the items have a defined order, and that order will not change.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If you add new items to a list, the new items will be placed at the end of the list.</a:t>
            </a:r>
          </a:p>
        </p:txBody>
      </p:sp>
      <p:sp>
        <p:nvSpPr>
          <p:cNvPr id="4" name="Rectangle 3"/>
          <p:cNvSpPr/>
          <p:nvPr/>
        </p:nvSpPr>
        <p:spPr>
          <a:xfrm>
            <a:off x="959667" y="3552305"/>
            <a:ext cx="77769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Changeable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list is changeable, meaning that we can change, add, and remove items in a list after it has been created.</a:t>
            </a:r>
          </a:p>
        </p:txBody>
      </p:sp>
    </p:spTree>
    <p:extLst>
      <p:ext uri="{BB962C8B-B14F-4D97-AF65-F5344CB8AC3E}">
        <p14:creationId xmlns:p14="http://schemas.microsoft.com/office/powerpoint/2010/main" val="3134161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5838" y="590901"/>
            <a:ext cx="7822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Allow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Duplicates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Since lists are indexed, lists can have items with the same value:</a:t>
            </a:r>
          </a:p>
        </p:txBody>
      </p:sp>
      <p:sp>
        <p:nvSpPr>
          <p:cNvPr id="3" name="Rectangle 2"/>
          <p:cNvSpPr/>
          <p:nvPr/>
        </p:nvSpPr>
        <p:spPr>
          <a:xfrm>
            <a:off x="1059255" y="1730717"/>
            <a:ext cx="7523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Lists allow duplicate values: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377" y="2492693"/>
            <a:ext cx="4781219" cy="213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595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5924" y="608088"/>
            <a:ext cx="7632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List Items - Data Types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List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items can be of any data type: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924" y="1748825"/>
            <a:ext cx="6532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String,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data types: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515" y="2530398"/>
            <a:ext cx="46005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988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6907" y="597258"/>
            <a:ext cx="4059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dirty="0">
                <a:latin typeface="Times New Roman" pitchFamily="18" charset="0"/>
                <a:cs typeface="Times New Roman" pitchFamily="18" charset="0"/>
              </a:rPr>
              <a:t>Python - List Comprehension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88886" y="1058923"/>
            <a:ext cx="7659233" cy="3535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66654" rIns="0" bIns="6665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List</a:t>
            </a:r>
            <a:r>
              <a:rPr kumimoji="0" lang="en-US" sz="3600" b="0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Comprehension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List comprehension offers a shorter syntax when you want to create a new list based on the values of an existing list.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Based on a list of fruits, you want a new list, containing only the fruits with the letter "a" in the name.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Without list comprehension you will have to write a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for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statement with a conditional test inside: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56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3124" y="4919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8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PH" sz="18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60" y="770718"/>
            <a:ext cx="4629339" cy="152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4483" y="2507247"/>
            <a:ext cx="6352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With list comprehension you can do all that with only one line of code: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4483" y="30860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8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PH" sz="18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60" y="3355825"/>
            <a:ext cx="4629339" cy="135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5365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50713" y="435740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dirty="0" smtClean="0">
                <a:latin typeface="Times New Roman" pitchFamily="18" charset="0"/>
                <a:cs typeface="Times New Roman" pitchFamily="18" charset="0"/>
              </a:rPr>
              <a:t>Python - Sort Lists</a:t>
            </a:r>
            <a:endParaRPr lang="en-PH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7292" y="1041552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800" b="1" u="sng" dirty="0">
                <a:latin typeface="Times New Roman" pitchFamily="18" charset="0"/>
                <a:cs typeface="Times New Roman" pitchFamily="18" charset="0"/>
              </a:rPr>
              <a:t>Sort List Alphanumerically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292" y="1586112"/>
            <a:ext cx="7835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List objects have a sort() method that will sort the list alphanumerically, ascending, by default: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92" y="2228658"/>
            <a:ext cx="3379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Sort the list alphabetically: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2" y="3039768"/>
            <a:ext cx="3277354" cy="173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93562" y="2167102"/>
            <a:ext cx="29298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Sort the list numerically: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582" y="2888055"/>
            <a:ext cx="3340559" cy="177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4074059" y="2104189"/>
            <a:ext cx="45267" cy="2726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697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86615" y="411023"/>
            <a:ext cx="2318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800" u="sng" dirty="0" smtClean="0">
                <a:latin typeface="Times New Roman" pitchFamily="18" charset="0"/>
                <a:cs typeface="Times New Roman" pitchFamily="18" charset="0"/>
              </a:rPr>
              <a:t>Join Two Lists</a:t>
            </a:r>
            <a:endParaRPr lang="en-PH" sz="28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7284" y="1082454"/>
            <a:ext cx="3856776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There are several ways to join, or concatenate, two or more lists in Python.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One of the easiest ways are by using the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operator.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284" y="2310139"/>
            <a:ext cx="17272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600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r>
              <a:rPr lang="en-PH" sz="1600" dirty="0">
                <a:latin typeface="Times New Roman" pitchFamily="18" charset="0"/>
                <a:cs typeface="Times New Roman" pitchFamily="18" charset="0"/>
              </a:rPr>
              <a:t>Join two list:</a:t>
            </a:r>
          </a:p>
          <a:p>
            <a:r>
              <a:rPr lang="en-PH" dirty="0"/>
              <a:t/>
            </a:r>
            <a:br>
              <a:rPr lang="en-PH" dirty="0"/>
            </a:br>
            <a:endParaRPr lang="en-PH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" y="2996697"/>
            <a:ext cx="3233691" cy="172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81464" y="1124638"/>
            <a:ext cx="3309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Another way to join two lists is by appending all the items from list2 into list1, one by one</a:t>
            </a:r>
            <a:r>
              <a:rPr lang="en-US" dirty="0"/>
              <a:t>:</a:t>
            </a:r>
            <a:endParaRPr lang="en-PH" dirty="0"/>
          </a:p>
        </p:txBody>
      </p:sp>
      <p:sp>
        <p:nvSpPr>
          <p:cNvPr id="8" name="Rectangle 7"/>
          <p:cNvSpPr/>
          <p:nvPr/>
        </p:nvSpPr>
        <p:spPr>
          <a:xfrm>
            <a:off x="4603687" y="2310140"/>
            <a:ext cx="26752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Append list2 into list1: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75" y="3060917"/>
            <a:ext cx="3660880" cy="155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369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81061" y="274890"/>
            <a:ext cx="4146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b="1" dirty="0">
                <a:latin typeface="Times New Roman" pitchFamily="18" charset="0"/>
                <a:cs typeface="Times New Roman" pitchFamily="18" charset="0"/>
              </a:rPr>
              <a:t>Python - List Methods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9159" y="798110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800" dirty="0">
                <a:latin typeface="Times New Roman" pitchFamily="18" charset="0"/>
                <a:cs typeface="Times New Roman" pitchFamily="18" charset="0"/>
              </a:rPr>
              <a:t>List Methods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7875" y="1242316"/>
            <a:ext cx="56086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Python has a set of built-in methods that you can use on lists.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1" y="1711105"/>
            <a:ext cx="6777398" cy="3043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180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05750" y="400109"/>
            <a:ext cx="367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PYTHON TUPLES</a:t>
            </a:r>
            <a:endParaRPr lang="en-PH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06" y="1001960"/>
            <a:ext cx="3443713" cy="499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5925" y="1573275"/>
            <a:ext cx="78855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Tuples are used to store multiple items in a single variable.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Tuple is one of 4 built-in data types in Python used to store collections of data, the other 3 are </a:t>
            </a:r>
            <a:r>
              <a:rPr lang="en-US" sz="1800" dirty="0">
                <a:latin typeface="Times New Roman" pitchFamily="18" charset="0"/>
                <a:cs typeface="Times New Roman" pitchFamily="18" charset="0"/>
                <a:hlinkClick r:id="rId3"/>
              </a:rPr>
              <a:t>List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 </a:t>
            </a:r>
            <a:r>
              <a:rPr lang="en-US" sz="1800" dirty="0">
                <a:latin typeface="Times New Roman" pitchFamily="18" charset="0"/>
                <a:cs typeface="Times New Roman" pitchFamily="18" charset="0"/>
                <a:hlinkClick r:id="rId4"/>
              </a:rPr>
              <a:t>Set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and </a:t>
            </a:r>
            <a:r>
              <a:rPr lang="en-US" sz="1800" dirty="0">
                <a:latin typeface="Times New Roman" pitchFamily="18" charset="0"/>
                <a:cs typeface="Times New Roman" pitchFamily="18" charset="0"/>
                <a:hlinkClick r:id="rId5"/>
              </a:rPr>
              <a:t>Dictionary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all with different qualities and usage.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 tuple is a collection which is ordered and 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unchangeable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Tuples are written with round brackets.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57506" y="3587245"/>
            <a:ext cx="2123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/>
              <a:t>Example</a:t>
            </a:r>
          </a:p>
          <a:p>
            <a:r>
              <a:rPr lang="en-PH" dirty="0"/>
              <a:t>Create a Tuple: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18" y="3168713"/>
            <a:ext cx="4124325" cy="145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018923" y="3848855"/>
            <a:ext cx="1575303" cy="479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14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05769" y="346376"/>
            <a:ext cx="51010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3200" b="1" dirty="0" smtClean="0">
                <a:latin typeface="Times New Roman" pitchFamily="18" charset="0"/>
                <a:cs typeface="Times New Roman" pitchFamily="18" charset="0"/>
              </a:rPr>
              <a:t>PYTHON DICTIONARIES</a:t>
            </a:r>
            <a:endParaRPr lang="en-PH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248" y="1093436"/>
            <a:ext cx="2986843" cy="163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9274" y="2441425"/>
            <a:ext cx="1351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000" b="1" u="sng" dirty="0">
                <a:latin typeface="Times New Roman" pitchFamily="18" charset="0"/>
                <a:cs typeface="Times New Roman" pitchFamily="18" charset="0"/>
              </a:rPr>
              <a:t>Dictionary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362138" y="3046919"/>
            <a:ext cx="7921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Dictionaries are used to store data values in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key:value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pairs.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 dictionary is a collection which is ordered*, changeable and do not allow duplicates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138" y="4193261"/>
            <a:ext cx="7776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Dictionaries are written with curly brackets, and have keys and values: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371722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"/>
          <p:cNvSpPr txBox="1">
            <a:spLocks noGrp="1"/>
          </p:cNvSpPr>
          <p:nvPr>
            <p:ph type="title"/>
          </p:nvPr>
        </p:nvSpPr>
        <p:spPr>
          <a:xfrm>
            <a:off x="519282" y="567083"/>
            <a:ext cx="79487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Why to Learn Python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/>
            </a:r>
            <a:br>
              <a:rPr lang="en-US" sz="4000" b="0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"/>
          <p:cNvSpPr txBox="1">
            <a:spLocks noGrp="1"/>
          </p:cNvSpPr>
          <p:nvPr>
            <p:ph type="body" idx="1"/>
          </p:nvPr>
        </p:nvSpPr>
        <p:spPr>
          <a:xfrm>
            <a:off x="392779" y="1458690"/>
            <a:ext cx="7948799" cy="321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Python is a very popular programming language today and often needs an introduction. It is widely used in various business sectors, such as programming, web development, machine learning, and data science.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i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Python is a general-purpose, versatile and popular programming language. It’s great as a first language because it is concise and easy to read, and it is also a good language to have in any programmer’s stack as it can be used for everything from web development to software development and scientific applications.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45" name="Google Shape;3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41042">
            <a:off x="-169107" y="-73347"/>
            <a:ext cx="3645540" cy="364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6994" y="654862"/>
            <a:ext cx="6414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Create and print a dictionary: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6" y="2188662"/>
            <a:ext cx="5527139" cy="235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5572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7677" y="516634"/>
            <a:ext cx="3767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000" b="1" u="sng" dirty="0">
                <a:latin typeface="Times New Roman" pitchFamily="18" charset="0"/>
                <a:cs typeface="Times New Roman" pitchFamily="18" charset="0"/>
              </a:rPr>
              <a:t>Dictionary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7407" y="1094991"/>
            <a:ext cx="7795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Dictionary items are ordered, changeable, and does not allow duplicates.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Dictionary items are presented in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key:value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pairs, and can be referred to by using the key name.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405" y="2018028"/>
            <a:ext cx="64505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Example</a:t>
            </a:r>
          </a:p>
          <a:p>
            <a:endParaRPr lang="en-US" dirty="0"/>
          </a:p>
          <a:p>
            <a:r>
              <a:rPr lang="en-US" dirty="0"/>
              <a:t>Print the "brand" value of the dictionary: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228" y="2842788"/>
            <a:ext cx="4336610" cy="187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2973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2189" y="589062"/>
            <a:ext cx="3280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dirty="0">
                <a:latin typeface="Times New Roman" pitchFamily="18" charset="0"/>
                <a:cs typeface="Times New Roman" pitchFamily="18" charset="0"/>
              </a:rPr>
              <a:t>Duplicates Not Allowed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189" y="1214337"/>
            <a:ext cx="4687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Dictionaries cannot have two items with the same key: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2189" y="1658706"/>
            <a:ext cx="5445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Duplicate values will overwrite existing values: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598" y="2652666"/>
            <a:ext cx="4772025" cy="207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772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22011" y="327706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dirty="0">
                <a:latin typeface="Times New Roman" pitchFamily="18" charset="0"/>
                <a:cs typeface="Times New Roman" pitchFamily="18" charset="0"/>
              </a:rPr>
              <a:t>Python Dictionary Methods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642" y="893224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800" b="1" u="sng" dirty="0">
                <a:latin typeface="Times New Roman" pitchFamily="18" charset="0"/>
                <a:cs typeface="Times New Roman" pitchFamily="18" charset="0"/>
              </a:rPr>
              <a:t>Dictionary Methods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3649" y="1262556"/>
            <a:ext cx="6559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Python has a set of built-in methods that you can use on dictionaries.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90" y="1765426"/>
            <a:ext cx="6648481" cy="295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068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70460" y="417046"/>
            <a:ext cx="40158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3200" b="1" dirty="0" smtClean="0">
                <a:latin typeface="Times New Roman" pitchFamily="18" charset="0"/>
                <a:cs typeface="Times New Roman" pitchFamily="18" charset="0"/>
              </a:rPr>
              <a:t>PYTHON IF… ELSE</a:t>
            </a:r>
            <a:endParaRPr lang="en-PH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9642" y="1159431"/>
            <a:ext cx="4184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Python Conditions and If statements</a:t>
            </a:r>
            <a:endParaRPr lang="en-PH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9642" y="1749270"/>
            <a:ext cx="629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Python supports the usual logical conditions from mathematics: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7735" y="2241391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Equals: a == b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Not Equals: a != b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Less than: a &lt; b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Less than or equal to: a &lt;= b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Greater than: a &gt; b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Greater than or equal to: a &gt;= b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735" y="3967844"/>
            <a:ext cx="7672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These conditions can be used in several ways, most commonly in "if statements" and loops.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An "if statement" is written by using the if keyword.</a:t>
            </a:r>
          </a:p>
        </p:txBody>
      </p:sp>
    </p:spTree>
    <p:extLst>
      <p:ext uri="{BB962C8B-B14F-4D97-AF65-F5344CB8AC3E}">
        <p14:creationId xmlns:p14="http://schemas.microsoft.com/office/powerpoint/2010/main" val="1990366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2467" y="514254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sz="18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PH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PH" sz="1800" dirty="0">
                <a:latin typeface="Times New Roman" pitchFamily="18" charset="0"/>
                <a:cs typeface="Times New Roman" pitchFamily="18" charset="0"/>
              </a:rPr>
              <a:t>If statement: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4" y="715223"/>
            <a:ext cx="5006566" cy="241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5718" y="3553225"/>
            <a:ext cx="7853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 this example we use two variables, a and b, which are used as part of the if statement to test whether b is greater than a. As a is 33, and b is 200, we know that 200 is greater than 33, and so we print to screen that "b is greater than a".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58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7817" y="582769"/>
            <a:ext cx="78674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 smtClean="0">
                <a:latin typeface="Times New Roman" pitchFamily="18" charset="0"/>
                <a:cs typeface="Times New Roman" pitchFamily="18" charset="0"/>
              </a:rPr>
              <a:t>Elif</a:t>
            </a: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 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elif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keyword is pythons way of saying "if the previous conditions were not true, then try this condition".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7568" y="2497088"/>
            <a:ext cx="1194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0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PH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PH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116" y="1855961"/>
            <a:ext cx="4157946" cy="201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3548" y="4060219"/>
            <a:ext cx="79308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 this example a is equal to b, so the first condition is not true, but the 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elif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condition is true, so we print to screen that "a and b are equal".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89834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6002" y="466871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dirty="0">
                <a:latin typeface="Times New Roman" pitchFamily="18" charset="0"/>
                <a:cs typeface="Times New Roman" pitchFamily="18" charset="0"/>
              </a:rPr>
              <a:t>Else</a:t>
            </a:r>
            <a:endParaRPr lang="en-PH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512" y="1181195"/>
            <a:ext cx="7749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 else keyword catches anything which isn't caught by the preceding conditions</a:t>
            </a:r>
            <a:r>
              <a:rPr lang="en-US" dirty="0"/>
              <a:t>.</a:t>
            </a:r>
            <a:endParaRPr lang="en-PH" dirty="0"/>
          </a:p>
        </p:txBody>
      </p:sp>
      <p:sp>
        <p:nvSpPr>
          <p:cNvPr id="5" name="Rectangle 4"/>
          <p:cNvSpPr/>
          <p:nvPr/>
        </p:nvSpPr>
        <p:spPr>
          <a:xfrm>
            <a:off x="717856" y="23399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8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PH" sz="18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494" y="1729212"/>
            <a:ext cx="4403802" cy="216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3084" y="4026947"/>
            <a:ext cx="78221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 this example a is greater than b, so the first condition is not true, also the 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elif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condition is not true, so we go to the else condition and print to screen that "a is greater than b".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455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5403" y="806350"/>
            <a:ext cx="5946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You can also have an else without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elif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PH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91" y="1651144"/>
            <a:ext cx="1007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6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PH" sz="16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37" y="2082297"/>
            <a:ext cx="4912465" cy="253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935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1434" y="377903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u="sng" dirty="0">
                <a:latin typeface="Times New Roman" pitchFamily="18" charset="0"/>
                <a:cs typeface="Times New Roman" pitchFamily="18" charset="0"/>
              </a:rPr>
              <a:t>Short Hand If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260" y="1026056"/>
            <a:ext cx="3626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If you have only one statement to execute, you can put it on the same line as the if statement.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4948" y="2093273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800" dirty="0">
                <a:latin typeface="Times New Roman" pitchFamily="18" charset="0"/>
                <a:cs typeface="Times New Roman" pitchFamily="18" charset="0"/>
              </a:rPr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44946" y="2456100"/>
            <a:ext cx="21259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600" dirty="0"/>
              <a:t>One line if statement: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7" y="3029434"/>
            <a:ext cx="3471561" cy="177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4499572" y="344032"/>
            <a:ext cx="36214" cy="44633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66894" y="347125"/>
            <a:ext cx="3427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u="sng" dirty="0">
                <a:latin typeface="Times New Roman" pitchFamily="18" charset="0"/>
                <a:cs typeface="Times New Roman" pitchFamily="18" charset="0"/>
              </a:rPr>
              <a:t>Short Hand If ... Else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31492" y="1118389"/>
            <a:ext cx="3698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If you have only one statement to execute, one for if, and one for else, you can put it all on the same line: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3558" y="224520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800" dirty="0">
                <a:latin typeface="Times New Roman" pitchFamily="18" charset="0"/>
                <a:cs typeface="Times New Roman" pitchFamily="18" charset="0"/>
              </a:rPr>
              <a:t>Example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53558" y="2653124"/>
            <a:ext cx="2335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One line if else statement: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30" y="3172045"/>
            <a:ext cx="3228975" cy="1390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88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"/>
          <p:cNvPicPr preferRelativeResize="0"/>
          <p:nvPr/>
        </p:nvPicPr>
        <p:blipFill rotWithShape="1">
          <a:blip r:embed="rId3">
            <a:alphaModFix/>
          </a:blip>
          <a:srcRect r="40583" b="34576"/>
          <a:stretch/>
        </p:blipFill>
        <p:spPr>
          <a:xfrm>
            <a:off x="7278373" y="2076987"/>
            <a:ext cx="1873061" cy="306651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"/>
          <p:cNvSpPr txBox="1">
            <a:spLocks noGrp="1"/>
          </p:cNvSpPr>
          <p:nvPr>
            <p:ph type="title" idx="4294967295"/>
          </p:nvPr>
        </p:nvSpPr>
        <p:spPr>
          <a:xfrm>
            <a:off x="527824" y="371430"/>
            <a:ext cx="7932750" cy="847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 New Roman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Jobs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4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5"/>
          <p:cNvSpPr txBox="1">
            <a:spLocks noGrp="1"/>
          </p:cNvSpPr>
          <p:nvPr>
            <p:ph type="body" idx="4294967295"/>
          </p:nvPr>
        </p:nvSpPr>
        <p:spPr>
          <a:xfrm>
            <a:off x="627412" y="1713053"/>
            <a:ext cx="7932750" cy="2855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Python is not only one of the most popular programming languages across the globe, but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it is one that offers the most promising career opportunities as well.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This demand for Python developers is increasing every year. There is a reason why this high-level programming language is so popular.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There are big companies that uses python programming language such as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742950" lvl="1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Pinterest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Facebook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Youtube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Google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Netflix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305858" y="199712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4980" y="3273154"/>
            <a:ext cx="781525" cy="70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20762" y="3223848"/>
            <a:ext cx="799373" cy="79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73587" y="3206383"/>
            <a:ext cx="1155259" cy="86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85135" y="2966786"/>
            <a:ext cx="1794183" cy="13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3407" y="3289228"/>
            <a:ext cx="668608" cy="66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0360" y="341187"/>
            <a:ext cx="4436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PYTHON WHILE LOOPS</a:t>
            </a:r>
            <a:endParaRPr lang="en-PH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0779" y="864407"/>
            <a:ext cx="632384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Python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Loops</a:t>
            </a:r>
          </a:p>
          <a:p>
            <a:endParaRPr lang="en-US" dirty="0"/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Python has two primitive loop commands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while loops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 loops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0780" y="2499154"/>
            <a:ext cx="43818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While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Loop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With the while loop we can execute a set of statements as long as a condition is true.</a:t>
            </a:r>
          </a:p>
        </p:txBody>
      </p:sp>
      <p:sp>
        <p:nvSpPr>
          <p:cNvPr id="6" name="Rectangle 5"/>
          <p:cNvSpPr/>
          <p:nvPr/>
        </p:nvSpPr>
        <p:spPr>
          <a:xfrm>
            <a:off x="470779" y="3811240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Print i as long as i is less than 6: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76" y="1364360"/>
            <a:ext cx="2933700" cy="300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86195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3485" y="55529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u="sng" dirty="0">
                <a:latin typeface="Times New Roman" pitchFamily="18" charset="0"/>
                <a:cs typeface="Times New Roman" pitchFamily="18" charset="0"/>
              </a:rPr>
              <a:t>The break Statement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548" y="1292576"/>
            <a:ext cx="7342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With the break statement we can stop the loop even if the while condition is true: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3484" y="2536477"/>
            <a:ext cx="57987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800" b="1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Exit the loop when i is 3: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140" y="1837967"/>
            <a:ext cx="3576937" cy="285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551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7940" y="607168"/>
            <a:ext cx="3837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u="sng" dirty="0">
                <a:latin typeface="Times New Roman" pitchFamily="18" charset="0"/>
                <a:cs typeface="Times New Roman" pitchFamily="18" charset="0"/>
              </a:rPr>
              <a:t>The continue Statement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97939" y="1314259"/>
            <a:ext cx="7478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With the continue statement we can stop the current iteration, and continue with the next: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7940" y="27873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i="1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Continue to the next iteration if i is 3: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6" y="1824640"/>
            <a:ext cx="347341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9042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97651" y="579244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u="sng" dirty="0">
                <a:latin typeface="Times New Roman" pitchFamily="18" charset="0"/>
                <a:cs typeface="Times New Roman" pitchFamily="18" charset="0"/>
              </a:rPr>
              <a:t>The else Statement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93413" y="1504382"/>
            <a:ext cx="3960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With the else statement we can run a block of code once when the condition no longer is true: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413" y="288144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i="1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Print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 message once the condition is 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false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15" y="840854"/>
            <a:ext cx="3382647" cy="360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295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45259" y="826687"/>
            <a:ext cx="4508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PYTHON FOR LOOPS</a:t>
            </a:r>
            <a:endParaRPr lang="en-PH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5924" y="1663808"/>
            <a:ext cx="78946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 for loop is used for iterating over a sequence (that is either a list, a tuple, a dictionary, a set, or a string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is less like the for keyword in other programming languages, and works more like an iterator method as found in other object-orientated programming languages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With the for loop we can execute a set of statements, once for each item in a list, tuple, set etc.</a:t>
            </a:r>
          </a:p>
        </p:txBody>
      </p:sp>
    </p:spTree>
    <p:extLst>
      <p:ext uri="{BB962C8B-B14F-4D97-AF65-F5344CB8AC3E}">
        <p14:creationId xmlns:p14="http://schemas.microsoft.com/office/powerpoint/2010/main" val="18002974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0119" y="743892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800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Print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each fruit in a fruit list: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76" y="2059662"/>
            <a:ext cx="5694959" cy="245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7106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5890" y="783680"/>
            <a:ext cx="3648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u="sng" dirty="0">
                <a:latin typeface="Times New Roman" pitchFamily="18" charset="0"/>
                <a:cs typeface="Times New Roman" pitchFamily="18" charset="0"/>
              </a:rPr>
              <a:t>Looping Through a String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5729" y="1513434"/>
            <a:ext cx="7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Even strings are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iterable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objects, they contain a sequence of characters: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3391" y="2544595"/>
            <a:ext cx="329236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Loop through the letters in the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word “strawberry":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770" y="2147178"/>
            <a:ext cx="3820563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9934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6959" y="535681"/>
            <a:ext cx="3457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u="sng" dirty="0">
                <a:latin typeface="Times New Roman" pitchFamily="18" charset="0"/>
                <a:cs typeface="Times New Roman" pitchFamily="18" charset="0"/>
              </a:rPr>
              <a:t>The range()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55138" y="1199324"/>
            <a:ext cx="7826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To loop through a set of code a specified number of times, we can use the range() function,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 range() function returns a sequence of numbers, starting from 0 by default, and increments by 1 (by default), and ends at a specified number.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8101" y="2617958"/>
            <a:ext cx="33868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/>
              <a:t>Using the range() function: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75" y="2148016"/>
            <a:ext cx="4173648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043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5882" y="664249"/>
            <a:ext cx="7731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 range() function defaults to 0 as a starting value, however it is possible to specify the starting value by adding a parameter: range(2, 6), which means values from 2 to 6 (but not including 6):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1889" y="241311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Using the start parameter: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76" y="1806533"/>
            <a:ext cx="3787035" cy="265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9752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0944" y="763838"/>
            <a:ext cx="7826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 range() function defaults to increment the sequence by 1, however it is possible to specify the increment value by adding a third parameter: range(2, 30, 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):</a:t>
            </a:r>
            <a:endParaRPr lang="en-PH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0944" y="2310140"/>
            <a:ext cx="3553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Increment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sequence with 3 (default is 1):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98" y="1937442"/>
            <a:ext cx="3422210" cy="267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38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  <a:gs pos="100000">
              <a:srgbClr val="FFDAA9"/>
            </a:gs>
          </a:gsLst>
          <a:lin ang="5400000" scaled="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"/>
          <p:cNvSpPr/>
          <p:nvPr/>
        </p:nvSpPr>
        <p:spPr>
          <a:xfrm>
            <a:off x="1100252" y="448611"/>
            <a:ext cx="7790985" cy="378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706D4D6-61DA-9537-3A1E-2E1888E512F1}"/>
              </a:ext>
            </a:extLst>
          </p:cNvPr>
          <p:cNvSpPr txBox="1"/>
          <p:nvPr/>
        </p:nvSpPr>
        <p:spPr>
          <a:xfrm>
            <a:off x="1168265" y="659257"/>
            <a:ext cx="543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F6FD739-CC96-03E9-C161-7D5BB10D8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80" y="1742885"/>
            <a:ext cx="5289917" cy="270351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4433" y="498527"/>
            <a:ext cx="2746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u="sng" dirty="0">
                <a:latin typeface="Times New Roman" pitchFamily="18" charset="0"/>
                <a:cs typeface="Times New Roman" pitchFamily="18" charset="0"/>
              </a:rPr>
              <a:t>Else in For Loop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9048" y="1271627"/>
            <a:ext cx="76728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else keyword in a for loop specifies a block of code to be executed when the loop is finished: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9048" y="2741027"/>
            <a:ext cx="34538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Print all numbers from 0 to 5, and print a message when the loop has ended: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73" y="1982710"/>
            <a:ext cx="3510999" cy="2649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17514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6623" y="654863"/>
            <a:ext cx="7627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800" b="1" dirty="0">
                <a:latin typeface="Times New Roman" pitchFamily="18" charset="0"/>
                <a:cs typeface="Times New Roman" pitchFamily="18" charset="0"/>
              </a:rPr>
              <a:t>Note:</a:t>
            </a:r>
            <a:r>
              <a:rPr lang="en-PH" sz="18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else block will NOT be executed if the loop is stopped by a break stateme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nt.</a:t>
            </a:r>
            <a:endParaRPr lang="en-PH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36623" y="1582409"/>
            <a:ext cx="7342361" cy="65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6654" rIns="0" bIns="6665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Break the loop when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is 3, and see what happens with the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else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block: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44" y="2462543"/>
            <a:ext cx="5260063" cy="2268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389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2751" y="670543"/>
            <a:ext cx="1955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u="sng" dirty="0">
                <a:latin typeface="Times New Roman" pitchFamily="18" charset="0"/>
                <a:cs typeface="Times New Roman" pitchFamily="18" charset="0"/>
              </a:rPr>
              <a:t>Nested Loops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2751" y="1674713"/>
            <a:ext cx="3408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 nested loop is a loop inside a loop.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"inner loop" will be executed one time for each iteration of the "outer loop":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6621" y="3117405"/>
            <a:ext cx="3625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endParaRPr lang="en-US" sz="1800" b="1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Print each adjective for every fruit: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381" y="901376"/>
            <a:ext cx="3952875" cy="376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0180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0295" y="654198"/>
            <a:ext cx="3179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u="sng" dirty="0">
                <a:latin typeface="Times New Roman" pitchFamily="18" charset="0"/>
                <a:cs typeface="Times New Roman" pitchFamily="18" charset="0"/>
              </a:rPr>
              <a:t>The pass Statement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80295" y="1544678"/>
            <a:ext cx="79217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for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loops cannot be empty, but if you for some reason have a 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for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loop with no content, put in the 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pass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statement to avoid getting an error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.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06959" y="3155942"/>
            <a:ext cx="1362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PH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74" y="2607398"/>
            <a:ext cx="4526732" cy="179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6676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473" y="715718"/>
            <a:ext cx="497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PYTHON FUNCTIONS</a:t>
            </a:r>
            <a:endParaRPr lang="en-PH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430" y="1727180"/>
            <a:ext cx="75324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function is a block of code which only runs when it is called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 can pass data, known as parameters, into a function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function can return data as a result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endParaRPr lang="en-PH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6040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4568" y="779185"/>
            <a:ext cx="327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u="sng" dirty="0">
                <a:latin typeface="Times New Roman" pitchFamily="18" charset="0"/>
                <a:cs typeface="Times New Roman" pitchFamily="18" charset="0"/>
              </a:rPr>
              <a:t>Creating a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2216" y="1584943"/>
            <a:ext cx="6854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Python a function is defined using the 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def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keyword</a:t>
            </a:r>
            <a:r>
              <a:rPr lang="en-US" dirty="0"/>
              <a:t>:</a:t>
            </a:r>
            <a:endParaRPr lang="en-PH" dirty="0"/>
          </a:p>
        </p:txBody>
      </p:sp>
      <p:sp>
        <p:nvSpPr>
          <p:cNvPr id="4" name="Rectangle 3"/>
          <p:cNvSpPr/>
          <p:nvPr/>
        </p:nvSpPr>
        <p:spPr>
          <a:xfrm>
            <a:off x="1837851" y="3006728"/>
            <a:ext cx="1208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0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PH" sz="20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19" y="2468013"/>
            <a:ext cx="3381894" cy="187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8536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5012" y="577918"/>
            <a:ext cx="21451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3200" b="1" u="sng" dirty="0">
                <a:latin typeface="Times New Roman" pitchFamily="18" charset="0"/>
                <a:cs typeface="Times New Roman" pitchFamily="18" charset="0"/>
              </a:rPr>
              <a:t>Arguments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3041" y="1432117"/>
            <a:ext cx="76863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Information can be passed into functions as arguments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Arguments are specified after the function name, inside the parentheses. You can add as many arguments as you want, just separate them with a comma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following example has a function with one argument 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fname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). When the function is called, we pass along a first name, which is used inside the function to print the full name:</a:t>
            </a:r>
          </a:p>
        </p:txBody>
      </p:sp>
    </p:spTree>
    <p:extLst>
      <p:ext uri="{BB962C8B-B14F-4D97-AF65-F5344CB8AC3E}">
        <p14:creationId xmlns:p14="http://schemas.microsoft.com/office/powerpoint/2010/main" val="31006035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4850" y="81539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3200" b="1" i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PH" sz="32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90" y="1739900"/>
            <a:ext cx="5404919" cy="269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6725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2329" y="1131787"/>
            <a:ext cx="7813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By default, a function must be called with the correct number of arguments. Meaning that if your function expects 2 arguments, you have to call the function with 2 arguments, not more, and not less.</a:t>
            </a:r>
            <a:endParaRPr lang="en-PH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0403" y="2136136"/>
            <a:ext cx="6038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function expects 2 arguments, and gets 2 arguments</a:t>
            </a:r>
            <a:r>
              <a:rPr lang="en-US" sz="1200" dirty="0"/>
              <a:t>: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238" y="2869949"/>
            <a:ext cx="4399984" cy="192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50526" y="300750"/>
            <a:ext cx="3658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u="sng" dirty="0">
                <a:latin typeface="Times New Roman" pitchFamily="18" charset="0"/>
                <a:cs typeface="Times New Roman" pitchFamily="18" charset="0"/>
              </a:rPr>
              <a:t>Number of Arguments</a:t>
            </a:r>
          </a:p>
        </p:txBody>
      </p:sp>
    </p:spTree>
    <p:extLst>
      <p:ext uri="{BB962C8B-B14F-4D97-AF65-F5344CB8AC3E}">
        <p14:creationId xmlns:p14="http://schemas.microsoft.com/office/powerpoint/2010/main" val="2635143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0672" y="398939"/>
            <a:ext cx="390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u="sng" dirty="0">
                <a:latin typeface="Times New Roman" pitchFamily="18" charset="0"/>
                <a:cs typeface="Times New Roman" pitchFamily="18" charset="0"/>
              </a:rPr>
              <a:t>Arbitrary Arguments, *</a:t>
            </a:r>
            <a:r>
              <a:rPr lang="en-PH" sz="2400" b="1" u="sng" dirty="0" err="1">
                <a:latin typeface="Times New Roman" pitchFamily="18" charset="0"/>
                <a:cs typeface="Times New Roman" pitchFamily="18" charset="0"/>
              </a:rPr>
              <a:t>args</a:t>
            </a:r>
            <a:endParaRPr lang="en-PH" sz="24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49192" y="1084227"/>
            <a:ext cx="775882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If you do not know how many arguments that will be passed into your function, add a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*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before the parameter name in the function definition.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This way the function will receive a 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tuple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of arguments, and can access the items accordingly: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30673" y="2253971"/>
            <a:ext cx="7152237" cy="688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6654" rIns="0" bIns="6665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If the number of arguments is unknown, add a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Times New Roman" pitchFamily="18" charset="0"/>
                <a:cs typeface="Times New Roman" pitchFamily="18" charset="0"/>
              </a:rPr>
              <a:t>*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before the parameter name: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00" y="3032911"/>
            <a:ext cx="4888872" cy="173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582853"/>
      </p:ext>
    </p:extLst>
  </p:cSld>
  <p:clrMapOvr>
    <a:masterClrMapping/>
  </p:clrMapOvr>
</p:sld>
</file>

<file path=ppt/theme/theme1.xml><?xml version="1.0" encoding="utf-8"?>
<a:theme xmlns:a="http://schemas.openxmlformats.org/drawingml/2006/main" name="0113_Sparkles_Template_SlidesMania">
  <a:themeElements>
    <a:clrScheme name="0113_Sparkles_Template_SlidesMania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2677</Words>
  <Application>Microsoft Office PowerPoint</Application>
  <PresentationFormat>On-screen Show (16:9)</PresentationFormat>
  <Paragraphs>493</Paragraphs>
  <Slides>105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0113_Sparkles_Template_SlidesMania</vt:lpstr>
      <vt:lpstr> LEARNING PYTHON  </vt:lpstr>
      <vt:lpstr>AGENDA:</vt:lpstr>
      <vt:lpstr>PowerPoint Presentation</vt:lpstr>
      <vt:lpstr>  What is Python?  Python is a popular programming language. It was created by Guido van Rossum, and released in 1991.  It is used for: web development (server-side), software development, mathematics, system scripting. </vt:lpstr>
      <vt:lpstr>PowerPoint Presentation</vt:lpstr>
      <vt:lpstr>PowerPoint Presentation</vt:lpstr>
      <vt:lpstr>Why to Learn Python </vt:lpstr>
      <vt:lpstr>Python Jobs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QUESTION: </vt:lpstr>
      <vt:lpstr>PowerPoint Presentation</vt:lpstr>
      <vt:lpstr>PowerPoint Presentation</vt:lpstr>
      <vt:lpstr>PowerPoint Presentation</vt:lpstr>
      <vt:lpstr>ANSWER 2: </vt:lpstr>
      <vt:lpstr>PowerPoint Presentation</vt:lpstr>
      <vt:lpstr>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CHINESE NAME:  沈愛希  STUDENT ID: 4110E205  ENGLISH NAME:  Shane Ashly G. Birad  NICKNAME:  Shane  Email:  biradshane@gmail.com  GITHUB: https://github.com/4110E205/cs2022.git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PYTHON</dc:title>
  <dc:creator>Joseph John Sy</dc:creator>
  <cp:lastModifiedBy>Jerick Saflor</cp:lastModifiedBy>
  <cp:revision>102</cp:revision>
  <dcterms:modified xsi:type="dcterms:W3CDTF">2022-11-29T19:44:21Z</dcterms:modified>
</cp:coreProperties>
</file>